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22"/>
  </p:notesMasterIdLst>
  <p:sldIdLst>
    <p:sldId id="256" r:id="rId2"/>
    <p:sldId id="259" r:id="rId3"/>
    <p:sldId id="257" r:id="rId4"/>
    <p:sldId id="275" r:id="rId5"/>
    <p:sldId id="268" r:id="rId6"/>
    <p:sldId id="258" r:id="rId7"/>
    <p:sldId id="269" r:id="rId8"/>
    <p:sldId id="270" r:id="rId9"/>
    <p:sldId id="273" r:id="rId10"/>
    <p:sldId id="267" r:id="rId11"/>
    <p:sldId id="260" r:id="rId12"/>
    <p:sldId id="261" r:id="rId13"/>
    <p:sldId id="262" r:id="rId14"/>
    <p:sldId id="263" r:id="rId15"/>
    <p:sldId id="271" r:id="rId16"/>
    <p:sldId id="264" r:id="rId17"/>
    <p:sldId id="265" r:id="rId18"/>
    <p:sldId id="272" r:id="rId19"/>
    <p:sldId id="274" r:id="rId20"/>
    <p:sldId id="266"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699" autoAdjust="0"/>
  </p:normalViewPr>
  <p:slideViewPr>
    <p:cSldViewPr>
      <p:cViewPr varScale="1">
        <p:scale>
          <a:sx n="86" d="100"/>
          <a:sy n="86"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4" d="100"/>
          <a:sy n="84" d="100"/>
        </p:scale>
        <p:origin x="-1968"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76B2F4-736E-4B5B-A86B-3FC1DF74D66D}" type="datetimeFigureOut">
              <a:rPr lang="fr-FR" smtClean="0"/>
              <a:pPr/>
              <a:t>03/02/2022</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AE736F-9F46-461E-9957-98F3C98EAE40}"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DAE736F-9F46-461E-9957-98F3C98EAE40}" type="slidenum">
              <a:rPr lang="fr-FR" smtClean="0"/>
              <a:pPr/>
              <a:t>1</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9DAE736F-9F46-461E-9957-98F3C98EAE40}" type="slidenum">
              <a:rPr lang="fr-FR" smtClean="0"/>
              <a:pPr/>
              <a:t>2</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8" name="Espace réservé de la date 27"/>
          <p:cNvSpPr>
            <a:spLocks noGrp="1"/>
          </p:cNvSpPr>
          <p:nvPr>
            <p:ph type="dt" sz="half" idx="10"/>
          </p:nvPr>
        </p:nvSpPr>
        <p:spPr/>
        <p:txBody>
          <a:bodyPr/>
          <a:lstStyle>
            <a:extLst/>
          </a:lstStyle>
          <a:p>
            <a:fld id="{2C8A9E8D-F342-4F3E-B7CD-7B8CDE4A607A}" type="datetimeFigureOut">
              <a:rPr lang="fr-FR" smtClean="0"/>
              <a:pPr/>
              <a:t>03/02/2022</a:t>
            </a:fld>
            <a:endParaRPr lang="fr-FR" dirty="0"/>
          </a:p>
        </p:txBody>
      </p:sp>
      <p:sp>
        <p:nvSpPr>
          <p:cNvPr id="17" name="Espace réservé du pied de page 16"/>
          <p:cNvSpPr>
            <a:spLocks noGrp="1"/>
          </p:cNvSpPr>
          <p:nvPr>
            <p:ph type="ftr" sz="quarter" idx="11"/>
          </p:nvPr>
        </p:nvSpPr>
        <p:spPr/>
        <p:txBody>
          <a:bodyPr/>
          <a:lstStyle>
            <a:extLst/>
          </a:lstStyle>
          <a:p>
            <a:endParaRPr lang="fr-FR" dirty="0"/>
          </a:p>
        </p:txBody>
      </p:sp>
      <p:sp>
        <p:nvSpPr>
          <p:cNvPr id="29" name="Espace réservé du numéro de diapositive 28"/>
          <p:cNvSpPr>
            <a:spLocks noGrp="1"/>
          </p:cNvSpPr>
          <p:nvPr>
            <p:ph type="sldNum" sz="quarter" idx="12"/>
          </p:nvPr>
        </p:nvSpPr>
        <p:spPr/>
        <p:txBody>
          <a:bodyPr/>
          <a:lstStyle>
            <a:extLst/>
          </a:lstStyle>
          <a:p>
            <a:fld id="{94128778-5730-497F-B8B0-ECB6D5AFB162}" type="slidenum">
              <a:rPr lang="fr-FR" smtClean="0"/>
              <a:pPr/>
              <a:t>‹N°›</a:t>
            </a:fld>
            <a:endParaRPr lang="fr-FR" dirty="0"/>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r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fr-FR" smtClean="0"/>
              <a:t>Cliquez pour modifier le style du titre</a:t>
            </a:r>
            <a:endParaRPr kumimoji="0" lang="en-US"/>
          </a:p>
        </p:txBody>
      </p:sp>
      <p:sp>
        <p:nvSpPr>
          <p:cNvPr id="9" name="Sous-titr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2C8A9E8D-F342-4F3E-B7CD-7B8CDE4A607A}" type="datetimeFigureOut">
              <a:rPr lang="fr-FR" smtClean="0"/>
              <a:pPr/>
              <a:t>03/02/2022</a:t>
            </a:fld>
            <a:endParaRPr lang="fr-FR" dirty="0"/>
          </a:p>
        </p:txBody>
      </p:sp>
      <p:sp>
        <p:nvSpPr>
          <p:cNvPr id="5" name="Espace réservé du pied de page 4"/>
          <p:cNvSpPr>
            <a:spLocks noGrp="1"/>
          </p:cNvSpPr>
          <p:nvPr>
            <p:ph type="ftr" sz="quarter" idx="11"/>
          </p:nvPr>
        </p:nvSpPr>
        <p:spPr/>
        <p:txBody>
          <a:bodyPr/>
          <a:lstStyle>
            <a:extLst/>
          </a:lstStyle>
          <a:p>
            <a:endParaRPr lang="fr-FR" dirty="0"/>
          </a:p>
        </p:txBody>
      </p:sp>
      <p:sp>
        <p:nvSpPr>
          <p:cNvPr id="6" name="Espace réservé du numéro de diapositive 5"/>
          <p:cNvSpPr>
            <a:spLocks noGrp="1"/>
          </p:cNvSpPr>
          <p:nvPr>
            <p:ph type="sldNum" sz="quarter" idx="12"/>
          </p:nvPr>
        </p:nvSpPr>
        <p:spPr/>
        <p:txBody>
          <a:bodyPr/>
          <a:lstStyle>
            <a:extLst/>
          </a:lstStyle>
          <a:p>
            <a:fld id="{94128778-5730-497F-B8B0-ECB6D5AFB162}"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981200" cy="5851525"/>
          </a:xfrm>
        </p:spPr>
        <p:txBody>
          <a:bodyPr vert="eaVert" anchor="ct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600" y="274639"/>
            <a:ext cx="58674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2C8A9E8D-F342-4F3E-B7CD-7B8CDE4A607A}" type="datetimeFigureOut">
              <a:rPr lang="fr-FR" smtClean="0"/>
              <a:pPr/>
              <a:t>03/02/2022</a:t>
            </a:fld>
            <a:endParaRPr lang="fr-FR" dirty="0"/>
          </a:p>
        </p:txBody>
      </p:sp>
      <p:sp>
        <p:nvSpPr>
          <p:cNvPr id="5" name="Espace réservé du pied de page 4"/>
          <p:cNvSpPr>
            <a:spLocks noGrp="1"/>
          </p:cNvSpPr>
          <p:nvPr>
            <p:ph type="ftr" sz="quarter" idx="11"/>
          </p:nvPr>
        </p:nvSpPr>
        <p:spPr/>
        <p:txBody>
          <a:bodyPr/>
          <a:lstStyle>
            <a:extLst/>
          </a:lstStyle>
          <a:p>
            <a:endParaRPr lang="fr-FR" dirty="0"/>
          </a:p>
        </p:txBody>
      </p:sp>
      <p:sp>
        <p:nvSpPr>
          <p:cNvPr id="6" name="Espace réservé du numéro de diapositive 5"/>
          <p:cNvSpPr>
            <a:spLocks noGrp="1"/>
          </p:cNvSpPr>
          <p:nvPr>
            <p:ph type="sldNum" sz="quarter" idx="12"/>
          </p:nvPr>
        </p:nvSpPr>
        <p:spPr/>
        <p:txBody>
          <a:bodyPr/>
          <a:lstStyle>
            <a:extLst/>
          </a:lstStyle>
          <a:p>
            <a:fld id="{94128778-5730-497F-B8B0-ECB6D5AFB162}"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2C8A9E8D-F342-4F3E-B7CD-7B8CDE4A607A}" type="datetimeFigureOut">
              <a:rPr lang="fr-FR" smtClean="0"/>
              <a:pPr/>
              <a:t>03/02/2022</a:t>
            </a:fld>
            <a:endParaRPr lang="fr-FR" dirty="0"/>
          </a:p>
        </p:txBody>
      </p:sp>
      <p:sp>
        <p:nvSpPr>
          <p:cNvPr id="5" name="Espace réservé du pied de page 4"/>
          <p:cNvSpPr>
            <a:spLocks noGrp="1"/>
          </p:cNvSpPr>
          <p:nvPr>
            <p:ph type="ftr" sz="quarter" idx="11"/>
          </p:nvPr>
        </p:nvSpPr>
        <p:spPr/>
        <p:txBody>
          <a:bodyPr/>
          <a:lstStyle>
            <a:extLst/>
          </a:lstStyle>
          <a:p>
            <a:endParaRPr lang="fr-FR" dirty="0"/>
          </a:p>
        </p:txBody>
      </p:sp>
      <p:sp>
        <p:nvSpPr>
          <p:cNvPr id="6" name="Espace réservé du numéro de diapositive 5"/>
          <p:cNvSpPr>
            <a:spLocks noGrp="1"/>
          </p:cNvSpPr>
          <p:nvPr>
            <p:ph type="sldNum" sz="quarter" idx="12"/>
          </p:nvPr>
        </p:nvSpPr>
        <p:spPr/>
        <p:txBody>
          <a:bodyPr/>
          <a:lstStyle>
            <a:extLst/>
          </a:lstStyle>
          <a:p>
            <a:fld id="{94128778-5730-497F-B8B0-ECB6D5AFB162}"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4" name="Forme libre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5" name="Forme libre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3" name="Forme libre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6" name="Forme libre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7" name="Forme libre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8" name="Forme libre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9" name="Forme libre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0" name="Forme libre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1" name="Forme libre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2" name="Forme libre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3" name="Forme libre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4" name="Forme libre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5" name="Forme libre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6" name="Forme libre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7" name="Forme libre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3" name="Espace réservé du text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2C8A9E8D-F342-4F3E-B7CD-7B8CDE4A607A}" type="datetimeFigureOut">
              <a:rPr lang="fr-FR" smtClean="0"/>
              <a:pPr/>
              <a:t>03/02/2022</a:t>
            </a:fld>
            <a:endParaRPr lang="fr-FR" dirty="0"/>
          </a:p>
        </p:txBody>
      </p:sp>
      <p:sp>
        <p:nvSpPr>
          <p:cNvPr id="5" name="Espace réservé du pied de page 4"/>
          <p:cNvSpPr>
            <a:spLocks noGrp="1"/>
          </p:cNvSpPr>
          <p:nvPr>
            <p:ph type="ftr" sz="quarter" idx="11"/>
          </p:nvPr>
        </p:nvSpPr>
        <p:spPr/>
        <p:txBody>
          <a:bodyPr/>
          <a:lstStyle>
            <a:extLst/>
          </a:lstStyle>
          <a:p>
            <a:endParaRPr lang="fr-FR" dirty="0"/>
          </a:p>
        </p:txBody>
      </p:sp>
      <p:sp>
        <p:nvSpPr>
          <p:cNvPr id="6" name="Espace réservé du numéro de diapositive 5"/>
          <p:cNvSpPr>
            <a:spLocks noGrp="1"/>
          </p:cNvSpPr>
          <p:nvPr>
            <p:ph type="sldNum" sz="quarter" idx="12"/>
          </p:nvPr>
        </p:nvSpPr>
        <p:spPr/>
        <p:txBody>
          <a:bodyPr/>
          <a:lstStyle>
            <a:extLst/>
          </a:lstStyle>
          <a:p>
            <a:fld id="{94128778-5730-497F-B8B0-ECB6D5AFB162}" type="slidenum">
              <a:rPr lang="fr-FR" smtClean="0"/>
              <a:pPr/>
              <a:t>‹N°›</a:t>
            </a:fld>
            <a:endParaRPr lang="fr-FR" dirty="0"/>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r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fr-FR" smtClean="0"/>
              <a:t>Cliquez pour modifier le style du titre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512064"/>
            <a:ext cx="8229600" cy="9144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2C8A9E8D-F342-4F3E-B7CD-7B8CDE4A607A}" type="datetimeFigureOut">
              <a:rPr lang="fr-FR" smtClean="0"/>
              <a:pPr/>
              <a:t>03/02/2022</a:t>
            </a:fld>
            <a:endParaRPr lang="fr-FR" dirty="0"/>
          </a:p>
        </p:txBody>
      </p:sp>
      <p:sp>
        <p:nvSpPr>
          <p:cNvPr id="6" name="Espace réservé du pied de page 5"/>
          <p:cNvSpPr>
            <a:spLocks noGrp="1"/>
          </p:cNvSpPr>
          <p:nvPr>
            <p:ph type="ftr" sz="quarter" idx="11"/>
          </p:nvPr>
        </p:nvSpPr>
        <p:spPr/>
        <p:txBody>
          <a:bodyPr/>
          <a:lstStyle>
            <a:extLst/>
          </a:lstStyle>
          <a:p>
            <a:endParaRPr lang="fr-FR" dirty="0"/>
          </a:p>
        </p:txBody>
      </p:sp>
      <p:sp>
        <p:nvSpPr>
          <p:cNvPr id="7" name="Espace réservé du numéro de diapositive 6"/>
          <p:cNvSpPr>
            <a:spLocks noGrp="1"/>
          </p:cNvSpPr>
          <p:nvPr>
            <p:ph type="sldNum" sz="quarter" idx="12"/>
          </p:nvPr>
        </p:nvSpPr>
        <p:spPr/>
        <p:txBody>
          <a:bodyPr/>
          <a:lstStyle>
            <a:extLst/>
          </a:lstStyle>
          <a:p>
            <a:fld id="{94128778-5730-497F-B8B0-ECB6D5AFB162}"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re 1"/>
          <p:cNvSpPr>
            <a:spLocks noGrp="1"/>
          </p:cNvSpPr>
          <p:nvPr>
            <p:ph type="title"/>
          </p:nvPr>
        </p:nvSpPr>
        <p:spPr>
          <a:xfrm>
            <a:off x="504824" y="512064"/>
            <a:ext cx="7772400" cy="914400"/>
          </a:xfrm>
        </p:spPr>
        <p:txBody>
          <a:bodyPr anchor="t"/>
          <a:lstStyle>
            <a:lvl1pPr>
              <a:defRPr sz="400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2C8A9E8D-F342-4F3E-B7CD-7B8CDE4A607A}" type="datetimeFigureOut">
              <a:rPr lang="fr-FR" smtClean="0"/>
              <a:pPr/>
              <a:t>03/02/2022</a:t>
            </a:fld>
            <a:endParaRPr lang="fr-FR" dirty="0"/>
          </a:p>
        </p:txBody>
      </p:sp>
      <p:sp>
        <p:nvSpPr>
          <p:cNvPr id="8" name="Espace réservé du pied de page 7"/>
          <p:cNvSpPr>
            <a:spLocks noGrp="1"/>
          </p:cNvSpPr>
          <p:nvPr>
            <p:ph type="ftr" sz="quarter" idx="11"/>
          </p:nvPr>
        </p:nvSpPr>
        <p:spPr/>
        <p:txBody>
          <a:bodyPr/>
          <a:lstStyle>
            <a:extLst/>
          </a:lstStyle>
          <a:p>
            <a:endParaRPr lang="fr-FR" dirty="0"/>
          </a:p>
        </p:txBody>
      </p:sp>
      <p:sp>
        <p:nvSpPr>
          <p:cNvPr id="9" name="Espace réservé du numéro de diapositive 8"/>
          <p:cNvSpPr>
            <a:spLocks noGrp="1"/>
          </p:cNvSpPr>
          <p:nvPr>
            <p:ph type="sldNum" sz="quarter" idx="12"/>
          </p:nvPr>
        </p:nvSpPr>
        <p:spPr/>
        <p:txBody>
          <a:bodyPr/>
          <a:lstStyle>
            <a:extLst/>
          </a:lstStyle>
          <a:p>
            <a:fld id="{94128778-5730-497F-B8B0-ECB6D5AFB162}" type="slidenum">
              <a:rPr lang="fr-FR" smtClean="0"/>
              <a:pPr/>
              <a:t>‹N°›</a:t>
            </a:fld>
            <a:endParaRPr lang="fr-FR" dirty="0"/>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914400"/>
          </a:xfrm>
        </p:spPr>
        <p:txBody>
          <a:bodyPr/>
          <a:lstStyle>
            <a:lvl1pPr>
              <a:defRPr sz="4000" cap="none" baseline="0"/>
            </a:lvl1pPr>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2C8A9E8D-F342-4F3E-B7CD-7B8CDE4A607A}" type="datetimeFigureOut">
              <a:rPr lang="fr-FR" smtClean="0"/>
              <a:pPr/>
              <a:t>03/02/2022</a:t>
            </a:fld>
            <a:endParaRPr lang="fr-FR" dirty="0"/>
          </a:p>
        </p:txBody>
      </p:sp>
      <p:sp>
        <p:nvSpPr>
          <p:cNvPr id="4" name="Espace réservé du pied de page 3"/>
          <p:cNvSpPr>
            <a:spLocks noGrp="1"/>
          </p:cNvSpPr>
          <p:nvPr>
            <p:ph type="ftr" sz="quarter" idx="11"/>
          </p:nvPr>
        </p:nvSpPr>
        <p:spPr/>
        <p:txBody>
          <a:bodyPr/>
          <a:lstStyle>
            <a:extLst/>
          </a:lstStyle>
          <a:p>
            <a:endParaRPr lang="fr-FR" dirty="0"/>
          </a:p>
        </p:txBody>
      </p:sp>
      <p:sp>
        <p:nvSpPr>
          <p:cNvPr id="5" name="Espace réservé du numéro de diapositive 4"/>
          <p:cNvSpPr>
            <a:spLocks noGrp="1"/>
          </p:cNvSpPr>
          <p:nvPr>
            <p:ph type="sldNum" sz="quarter" idx="12"/>
          </p:nvPr>
        </p:nvSpPr>
        <p:spPr/>
        <p:txBody>
          <a:bodyPr/>
          <a:lstStyle>
            <a:extLst/>
          </a:lstStyle>
          <a:p>
            <a:fld id="{94128778-5730-497F-B8B0-ECB6D5AFB162}"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2C8A9E8D-F342-4F3E-B7CD-7B8CDE4A607A}" type="datetimeFigureOut">
              <a:rPr lang="fr-FR" smtClean="0"/>
              <a:pPr/>
              <a:t>03/02/2022</a:t>
            </a:fld>
            <a:endParaRPr lang="fr-FR" dirty="0"/>
          </a:p>
        </p:txBody>
      </p:sp>
      <p:sp>
        <p:nvSpPr>
          <p:cNvPr id="3" name="Espace réservé du pied de page 2"/>
          <p:cNvSpPr>
            <a:spLocks noGrp="1"/>
          </p:cNvSpPr>
          <p:nvPr>
            <p:ph type="ftr" sz="quarter" idx="11"/>
          </p:nvPr>
        </p:nvSpPr>
        <p:spPr/>
        <p:txBody>
          <a:bodyPr/>
          <a:lstStyle>
            <a:extLst/>
          </a:lstStyle>
          <a:p>
            <a:endParaRPr lang="fr-FR" dirty="0"/>
          </a:p>
        </p:txBody>
      </p:sp>
      <p:sp>
        <p:nvSpPr>
          <p:cNvPr id="4" name="Espace réservé du numéro de diapositive 3"/>
          <p:cNvSpPr>
            <a:spLocks noGrp="1"/>
          </p:cNvSpPr>
          <p:nvPr>
            <p:ph type="sldNum" sz="quarter" idx="12"/>
          </p:nvPr>
        </p:nvSpPr>
        <p:spPr/>
        <p:txBody>
          <a:bodyPr/>
          <a:lstStyle>
            <a:extLst/>
          </a:lstStyle>
          <a:p>
            <a:fld id="{94128778-5730-497F-B8B0-ECB6D5AFB162}"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273050"/>
            <a:ext cx="8229600" cy="1162050"/>
          </a:xfrm>
        </p:spPr>
        <p:txBody>
          <a:bodyPr anchor="ctr"/>
          <a:lstStyle>
            <a:lvl1pPr algn="l">
              <a:buNone/>
              <a:defRPr sz="3600" b="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2C8A9E8D-F342-4F3E-B7CD-7B8CDE4A607A}" type="datetimeFigureOut">
              <a:rPr lang="fr-FR" smtClean="0"/>
              <a:pPr/>
              <a:t>03/02/2022</a:t>
            </a:fld>
            <a:endParaRPr lang="fr-FR" dirty="0"/>
          </a:p>
        </p:txBody>
      </p:sp>
      <p:sp>
        <p:nvSpPr>
          <p:cNvPr id="6" name="Espace réservé du pied de page 5"/>
          <p:cNvSpPr>
            <a:spLocks noGrp="1"/>
          </p:cNvSpPr>
          <p:nvPr>
            <p:ph type="ftr" sz="quarter" idx="11"/>
          </p:nvPr>
        </p:nvSpPr>
        <p:spPr/>
        <p:txBody>
          <a:bodyPr/>
          <a:lstStyle>
            <a:extLst/>
          </a:lstStyle>
          <a:p>
            <a:endParaRPr lang="fr-FR" dirty="0"/>
          </a:p>
        </p:txBody>
      </p:sp>
      <p:sp>
        <p:nvSpPr>
          <p:cNvPr id="7" name="Espace réservé du numéro de diapositive 6"/>
          <p:cNvSpPr>
            <a:spLocks noGrp="1"/>
          </p:cNvSpPr>
          <p:nvPr>
            <p:ph type="sldNum" sz="quarter" idx="12"/>
          </p:nvPr>
        </p:nvSpPr>
        <p:spPr/>
        <p:txBody>
          <a:bodyPr/>
          <a:lstStyle>
            <a:extLst/>
          </a:lstStyle>
          <a:p>
            <a:fld id="{94128778-5730-497F-B8B0-ECB6D5AFB162}"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cxnSp>
        <p:nvCxnSpPr>
          <p:cNvPr id="9" name="Connecteur droit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e 9"/>
          <p:cNvGrpSpPr/>
          <p:nvPr/>
        </p:nvGrpSpPr>
        <p:grpSpPr>
          <a:xfrm rot="5400000">
            <a:off x="8514581" y="1219200"/>
            <a:ext cx="132763" cy="128466"/>
            <a:chOff x="6668087" y="1297746"/>
            <a:chExt cx="161840" cy="156602"/>
          </a:xfrm>
        </p:grpSpPr>
        <p:cxnSp>
          <p:nvCxnSpPr>
            <p:cNvPr id="15" name="Connecteur droit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r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fr-FR" dirty="0" smtClean="0"/>
              <a:t>Cliquez sur l'icône pour ajouter une image</a:t>
            </a:r>
            <a:endParaRPr kumimoji="0" lang="en-US" dirty="0"/>
          </a:p>
        </p:txBody>
      </p:sp>
      <p:sp>
        <p:nvSpPr>
          <p:cNvPr id="4" name="Espace réservé du text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grpSp>
        <p:nvGrpSpPr>
          <p:cNvPr id="14" name="Groupe 13"/>
          <p:cNvGrpSpPr/>
          <p:nvPr/>
        </p:nvGrpSpPr>
        <p:grpSpPr>
          <a:xfrm rot="5400000">
            <a:off x="8666981" y="1371600"/>
            <a:ext cx="132763" cy="128466"/>
            <a:chOff x="6668087" y="1297746"/>
            <a:chExt cx="161840" cy="156602"/>
          </a:xfrm>
        </p:grpSpPr>
        <p:cxnSp>
          <p:nvCxnSpPr>
            <p:cNvPr id="11" name="Connecteur droit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e 17"/>
          <p:cNvGrpSpPr/>
          <p:nvPr/>
        </p:nvGrpSpPr>
        <p:grpSpPr>
          <a:xfrm rot="5400000">
            <a:off x="8320088" y="1474763"/>
            <a:ext cx="132763" cy="128466"/>
            <a:chOff x="6668087" y="1297746"/>
            <a:chExt cx="161840" cy="156602"/>
          </a:xfrm>
        </p:grpSpPr>
        <p:cxnSp>
          <p:nvCxnSpPr>
            <p:cNvPr id="19" name="Connecteur droit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cteur droit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Espace réservé de la date 4"/>
          <p:cNvSpPr>
            <a:spLocks noGrp="1"/>
          </p:cNvSpPr>
          <p:nvPr>
            <p:ph type="dt" sz="half" idx="10"/>
          </p:nvPr>
        </p:nvSpPr>
        <p:spPr>
          <a:xfrm>
            <a:off x="6477000" y="55499"/>
            <a:ext cx="2133600" cy="365125"/>
          </a:xfrm>
        </p:spPr>
        <p:txBody>
          <a:bodyPr/>
          <a:lstStyle>
            <a:extLst/>
          </a:lstStyle>
          <a:p>
            <a:fld id="{2C8A9E8D-F342-4F3E-B7CD-7B8CDE4A607A}" type="datetimeFigureOut">
              <a:rPr lang="fr-FR" smtClean="0"/>
              <a:pPr/>
              <a:t>03/02/2022</a:t>
            </a:fld>
            <a:endParaRPr lang="fr-FR" dirty="0"/>
          </a:p>
        </p:txBody>
      </p:sp>
      <p:sp>
        <p:nvSpPr>
          <p:cNvPr id="6" name="Espace réservé du pied de page 5"/>
          <p:cNvSpPr>
            <a:spLocks noGrp="1"/>
          </p:cNvSpPr>
          <p:nvPr>
            <p:ph type="ftr" sz="quarter" idx="11"/>
          </p:nvPr>
        </p:nvSpPr>
        <p:spPr>
          <a:xfrm>
            <a:off x="914400" y="55499"/>
            <a:ext cx="5562600" cy="365125"/>
          </a:xfrm>
        </p:spPr>
        <p:txBody>
          <a:bodyPr/>
          <a:lstStyle>
            <a:extLst/>
          </a:lstStyle>
          <a:p>
            <a:endParaRPr lang="fr-FR" dirty="0"/>
          </a:p>
        </p:txBody>
      </p:sp>
      <p:sp>
        <p:nvSpPr>
          <p:cNvPr id="7" name="Espace réservé du numéro de diapositive 6"/>
          <p:cNvSpPr>
            <a:spLocks noGrp="1"/>
          </p:cNvSpPr>
          <p:nvPr>
            <p:ph type="sldNum" sz="quarter" idx="12"/>
          </p:nvPr>
        </p:nvSpPr>
        <p:spPr>
          <a:xfrm>
            <a:off x="8610600" y="55499"/>
            <a:ext cx="457200" cy="365125"/>
          </a:xfrm>
        </p:spPr>
        <p:txBody>
          <a:bodyPr/>
          <a:lstStyle>
            <a:extLst/>
          </a:lstStyle>
          <a:p>
            <a:fld id="{94128778-5730-497F-B8B0-ECB6D5AFB162}"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Espace réservé du titre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2C8A9E8D-F342-4F3E-B7CD-7B8CDE4A607A}" type="datetimeFigureOut">
              <a:rPr lang="fr-FR" smtClean="0"/>
              <a:pPr/>
              <a:t>03/02/2022</a:t>
            </a:fld>
            <a:endParaRPr lang="fr-FR" dirty="0"/>
          </a:p>
        </p:txBody>
      </p:sp>
      <p:sp>
        <p:nvSpPr>
          <p:cNvPr id="3" name="Espace réservé du pied de pag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fr-FR" dirty="0"/>
          </a:p>
        </p:txBody>
      </p:sp>
      <p:sp>
        <p:nvSpPr>
          <p:cNvPr id="23" name="Espace réservé du numéro de diapositiv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94128778-5730-497F-B8B0-ECB6D5AFB162}" type="slidenum">
              <a:rPr lang="fr-FR" smtClean="0"/>
              <a:pPr/>
              <a:t>‹N°›</a:t>
            </a:fld>
            <a:endParaRPr lang="fr-FR" dirty="0"/>
          </a:p>
        </p:txBody>
      </p:sp>
    </p:spTree>
  </p:cSld>
  <p:clrMap bg1="dk1" tx1="lt1" bg2="dk2" tx2="lt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14400" y="1571612"/>
            <a:ext cx="7772400" cy="1643074"/>
          </a:xfrm>
        </p:spPr>
        <p:txBody>
          <a:bodyPr>
            <a:normAutofit/>
          </a:bodyPr>
          <a:lstStyle/>
          <a:p>
            <a:r>
              <a:rPr lang="fr-FR" dirty="0" smtClean="0"/>
              <a:t>HYPERTENSION ARTERIELLE RENO-</a:t>
            </a:r>
            <a:r>
              <a:rPr lang="fr-FR" dirty="0" err="1" smtClean="0"/>
              <a:t>VASCULaIRES</a:t>
            </a:r>
            <a:endParaRPr lang="fr-FR" dirty="0"/>
          </a:p>
        </p:txBody>
      </p:sp>
      <p:sp>
        <p:nvSpPr>
          <p:cNvPr id="3" name="Sous-titre 2"/>
          <p:cNvSpPr>
            <a:spLocks noGrp="1"/>
          </p:cNvSpPr>
          <p:nvPr>
            <p:ph type="subTitle" idx="1"/>
          </p:nvPr>
        </p:nvSpPr>
        <p:spPr>
          <a:xfrm>
            <a:off x="914400" y="4920636"/>
            <a:ext cx="7772400" cy="1508760"/>
          </a:xfrm>
        </p:spPr>
        <p:txBody>
          <a:bodyPr>
            <a:normAutofit/>
          </a:bodyPr>
          <a:lstStyle/>
          <a:p>
            <a:r>
              <a:rPr lang="fr-FR" sz="1800" dirty="0" smtClean="0"/>
              <a:t>Dr Abdelkrim Maâchi</a:t>
            </a:r>
          </a:p>
          <a:p>
            <a:r>
              <a:rPr lang="fr-FR" sz="1800" dirty="0" smtClean="0"/>
              <a:t>Médecin Néphrologue</a:t>
            </a:r>
          </a:p>
        </p:txBody>
      </p:sp>
    </p:spTree>
  </p:cSld>
  <p:clrMapOvr>
    <a:masterClrMapping/>
  </p:clrMapOvr>
  <p:transition>
    <p:cover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Untitled-1.jpg"/>
          <p:cNvPicPr>
            <a:picLocks noChangeAspect="1" noChangeArrowheads="1"/>
          </p:cNvPicPr>
          <p:nvPr/>
        </p:nvPicPr>
        <p:blipFill>
          <a:blip r:embed="rId2"/>
          <a:srcRect/>
          <a:stretch>
            <a:fillRect/>
          </a:stretch>
        </p:blipFill>
        <p:spPr bwMode="auto">
          <a:xfrm>
            <a:off x="1000100" y="2428868"/>
            <a:ext cx="2304000" cy="2304000"/>
          </a:xfrm>
          <a:prstGeom prst="rect">
            <a:avLst/>
          </a:prstGeom>
          <a:noFill/>
        </p:spPr>
      </p:pic>
      <p:pic>
        <p:nvPicPr>
          <p:cNvPr id="1027" name="Picture 3" descr="C:\Users\admin\Desktop\Untitled-2.jpg"/>
          <p:cNvPicPr>
            <a:picLocks noChangeAspect="1" noChangeArrowheads="1"/>
          </p:cNvPicPr>
          <p:nvPr/>
        </p:nvPicPr>
        <p:blipFill>
          <a:blip r:embed="rId3"/>
          <a:srcRect/>
          <a:stretch>
            <a:fillRect/>
          </a:stretch>
        </p:blipFill>
        <p:spPr bwMode="auto">
          <a:xfrm>
            <a:off x="3286116" y="2428867"/>
            <a:ext cx="2331836" cy="2304000"/>
          </a:xfrm>
          <a:prstGeom prst="rect">
            <a:avLst/>
          </a:prstGeom>
          <a:noFill/>
        </p:spPr>
      </p:pic>
      <p:pic>
        <p:nvPicPr>
          <p:cNvPr id="1028" name="Picture 4" descr="C:\Users\admin\Desktop\Untitled-3.jpg"/>
          <p:cNvPicPr>
            <a:picLocks noChangeAspect="1" noChangeArrowheads="1"/>
          </p:cNvPicPr>
          <p:nvPr/>
        </p:nvPicPr>
        <p:blipFill>
          <a:blip r:embed="rId4"/>
          <a:srcRect/>
          <a:stretch>
            <a:fillRect/>
          </a:stretch>
        </p:blipFill>
        <p:spPr bwMode="auto">
          <a:xfrm>
            <a:off x="5572132" y="2428868"/>
            <a:ext cx="2244193" cy="2304000"/>
          </a:xfrm>
          <a:prstGeom prst="rect">
            <a:avLst/>
          </a:prstGeom>
          <a:noFill/>
        </p:spPr>
      </p:pic>
      <p:pic>
        <p:nvPicPr>
          <p:cNvPr id="1029" name="Picture 5" descr="C:\Users\admin\Desktop\Untitled-1.jpg"/>
          <p:cNvPicPr>
            <a:picLocks noChangeAspect="1" noChangeArrowheads="1"/>
          </p:cNvPicPr>
          <p:nvPr/>
        </p:nvPicPr>
        <p:blipFill>
          <a:blip r:embed="rId5"/>
          <a:srcRect/>
          <a:stretch>
            <a:fillRect/>
          </a:stretch>
        </p:blipFill>
        <p:spPr bwMode="auto">
          <a:xfrm>
            <a:off x="1000100" y="5172105"/>
            <a:ext cx="1872000" cy="895310"/>
          </a:xfrm>
          <a:prstGeom prst="rect">
            <a:avLst/>
          </a:prstGeom>
          <a:noFill/>
        </p:spPr>
      </p:pic>
      <p:sp>
        <p:nvSpPr>
          <p:cNvPr id="7" name="Rectangle 6"/>
          <p:cNvSpPr/>
          <p:nvPr/>
        </p:nvSpPr>
        <p:spPr>
          <a:xfrm>
            <a:off x="2000232" y="1500174"/>
            <a:ext cx="4798493" cy="523220"/>
          </a:xfrm>
          <a:prstGeom prst="rect">
            <a:avLst/>
          </a:prstGeom>
        </p:spPr>
        <p:txBody>
          <a:bodyPr wrap="none">
            <a:spAutoFit/>
          </a:bodyPr>
          <a:lstStyle/>
          <a:p>
            <a:r>
              <a:rPr lang="fr-FR" sz="2800" dirty="0" smtClean="0"/>
              <a:t>Schéma : modèles de </a:t>
            </a:r>
            <a:r>
              <a:rPr lang="fr-FR" sz="2800" dirty="0" err="1" smtClean="0"/>
              <a:t>Goldblatt</a:t>
            </a:r>
            <a:endParaRPr lang="fr-FR" sz="2800" dirty="0"/>
          </a:p>
        </p:txBody>
      </p:sp>
    </p:spTree>
  </p:cSld>
  <p:clrMapOvr>
    <a:masterClrMapping/>
  </p:clrMapOvr>
  <p:transition>
    <p:cover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500042"/>
            <a:ext cx="7772400" cy="5929354"/>
          </a:xfrm>
        </p:spPr>
        <p:txBody>
          <a:bodyPr/>
          <a:lstStyle/>
          <a:p>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6)</a:t>
            </a:r>
            <a:r>
              <a:rPr lang="fr-FR" sz="1800" u="sng" dirty="0" smtClean="0"/>
              <a:t>Les manifestations cliniques évocatrices de l’hypertension artérielle réno-vasculaires:</a:t>
            </a:r>
            <a:r>
              <a:rPr lang="fr-FR" sz="1800" dirty="0" smtClean="0"/>
              <a:t/>
            </a:r>
            <a:br>
              <a:rPr lang="fr-FR" sz="1800" dirty="0" smtClean="0"/>
            </a:br>
            <a:r>
              <a:rPr lang="fr-FR" sz="1800" dirty="0" smtClean="0"/>
              <a:t/>
            </a:r>
            <a:br>
              <a:rPr lang="fr-FR" sz="1800" dirty="0" smtClean="0"/>
            </a:br>
            <a:r>
              <a:rPr lang="fr-FR" sz="1800" dirty="0" smtClean="0"/>
              <a:t>	-HTA maligne ou résistante au traitement.</a:t>
            </a:r>
            <a:br>
              <a:rPr lang="fr-FR" sz="1800" dirty="0" smtClean="0"/>
            </a:br>
            <a:r>
              <a:rPr lang="fr-FR" sz="1800" dirty="0" smtClean="0"/>
              <a:t>	-Augmentation aigue de la PA chez un patient hypertendu stable.</a:t>
            </a:r>
            <a:br>
              <a:rPr lang="fr-FR" sz="1800" dirty="0" smtClean="0"/>
            </a:br>
            <a:r>
              <a:rPr lang="fr-FR" sz="1800" dirty="0" smtClean="0"/>
              <a:t>	-Athérome diffus chez sujet de plus de 50 ans fumeur.</a:t>
            </a:r>
            <a:br>
              <a:rPr lang="fr-FR" sz="1800" dirty="0" smtClean="0"/>
            </a:br>
            <a:r>
              <a:rPr lang="fr-FR" sz="1800" dirty="0" smtClean="0"/>
              <a:t>	-Flush d’OAP.</a:t>
            </a:r>
            <a:br>
              <a:rPr lang="fr-FR" sz="1800" dirty="0" smtClean="0"/>
            </a:br>
            <a:r>
              <a:rPr lang="fr-FR" sz="1800" dirty="0" smtClean="0"/>
              <a:t>	-HTA précoce &lt; 20 ans.</a:t>
            </a:r>
            <a:br>
              <a:rPr lang="fr-FR" sz="1800" dirty="0" smtClean="0"/>
            </a:br>
            <a:r>
              <a:rPr lang="fr-FR" sz="1800" dirty="0" smtClean="0"/>
              <a:t>	-Elévation de la créatinine.</a:t>
            </a:r>
            <a:br>
              <a:rPr lang="fr-FR" sz="1800" dirty="0" smtClean="0"/>
            </a:br>
            <a:r>
              <a:rPr lang="fr-FR" sz="1800" dirty="0" smtClean="0"/>
              <a:t>	-Elévation de la créatinine sous IEC ou sous anti ARA II.</a:t>
            </a:r>
            <a:br>
              <a:rPr lang="fr-FR" sz="1800" dirty="0" smtClean="0"/>
            </a:br>
            <a:r>
              <a:rPr lang="fr-FR" sz="1800" dirty="0" smtClean="0"/>
              <a:t>	-Asymétrie de taille et de fonction entre les deux reins.</a:t>
            </a:r>
            <a:br>
              <a:rPr lang="fr-FR" sz="1800" dirty="0" smtClean="0"/>
            </a:br>
            <a:r>
              <a:rPr lang="fr-FR" sz="1800" dirty="0" smtClean="0"/>
              <a:t>	-Souffle abdominal systolo-diastolique.</a:t>
            </a:r>
            <a:br>
              <a:rPr lang="fr-FR" sz="1800" dirty="0" smtClean="0"/>
            </a:br>
            <a:r>
              <a:rPr lang="fr-FR" sz="1800" dirty="0" smtClean="0"/>
              <a:t>	-Hypokaliémie.   </a:t>
            </a:r>
            <a:br>
              <a:rPr lang="fr-FR" sz="1800" dirty="0" smtClean="0"/>
            </a:br>
            <a:r>
              <a:rPr lang="fr-FR" sz="1800" dirty="0" smtClean="0"/>
              <a:t>  </a:t>
            </a:r>
            <a:endParaRPr lang="fr-FR" sz="1800" dirty="0"/>
          </a:p>
        </p:txBody>
      </p:sp>
    </p:spTree>
  </p:cSld>
  <p:clrMapOvr>
    <a:masterClrMapping/>
  </p:clrMapOvr>
  <p:transition>
    <p:cover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914400" y="500042"/>
            <a:ext cx="7772400" cy="5929354"/>
          </a:xfrm>
        </p:spPr>
        <p:txBody>
          <a:bodyPr/>
          <a:lstStyle/>
          <a:p>
            <a:r>
              <a:rPr lang="fr-FR" sz="1800" dirty="0" smtClean="0"/>
              <a:t>7)</a:t>
            </a:r>
            <a:r>
              <a:rPr lang="fr-FR" sz="1800" u="sng" dirty="0" smtClean="0"/>
              <a:t>Diagnostic de l’HTA réno-vasculaire:</a:t>
            </a:r>
            <a:br>
              <a:rPr lang="fr-FR" sz="1800" u="sng" dirty="0" smtClean="0"/>
            </a:br>
            <a:r>
              <a:rPr lang="fr-FR" sz="1800" u="sng" dirty="0" smtClean="0"/>
              <a:t/>
            </a:r>
            <a:br>
              <a:rPr lang="fr-FR" sz="1800" u="sng" dirty="0" smtClean="0"/>
            </a:br>
            <a:r>
              <a:rPr lang="fr-FR" sz="1800" dirty="0" smtClean="0"/>
              <a:t>	</a:t>
            </a:r>
            <a:r>
              <a:rPr lang="fr-FR" sz="1800" u="sng" dirty="0" smtClean="0"/>
              <a:t>7-1)Activité Rénine périphérique:</a:t>
            </a:r>
            <a:r>
              <a:rPr lang="fr-FR" sz="1800" dirty="0" smtClean="0"/>
              <a:t/>
            </a:r>
            <a:br>
              <a:rPr lang="fr-FR" sz="1800" dirty="0" smtClean="0"/>
            </a:br>
            <a:r>
              <a:rPr lang="fr-FR" sz="1800" dirty="0" smtClean="0"/>
              <a:t>ARP augmente chez 50 à 80 % des patients avec HTA réno-vasculaire.</a:t>
            </a:r>
            <a:br>
              <a:rPr lang="fr-FR" sz="1800" dirty="0" smtClean="0"/>
            </a:br>
            <a:r>
              <a:rPr lang="fr-FR" sz="1800" dirty="0" smtClean="0"/>
              <a:t>Cette augmentation est majorée par la prise de 25 à 50 mg de captopril une heure avant la prise de sang.</a:t>
            </a:r>
            <a:br>
              <a:rPr lang="fr-FR" sz="1800" dirty="0" smtClean="0"/>
            </a:br>
            <a:r>
              <a:rPr lang="fr-FR" sz="1800" dirty="0" smtClean="0"/>
              <a:t/>
            </a:r>
            <a:br>
              <a:rPr lang="fr-FR" sz="1800" dirty="0" smtClean="0"/>
            </a:br>
            <a:r>
              <a:rPr lang="fr-FR" sz="1800" dirty="0" smtClean="0"/>
              <a:t>	</a:t>
            </a:r>
            <a:r>
              <a:rPr lang="fr-FR" sz="1800" u="sng" dirty="0" smtClean="0"/>
              <a:t>7-2)Scintigraphie rénale:</a:t>
            </a:r>
            <a:r>
              <a:rPr lang="fr-FR" sz="1800" dirty="0" smtClean="0"/>
              <a:t> elle a une sensibilité limitée à 75% cette sensibilité augmente par la prise de 25 à 50mg de captopril une heure avant l’examen.</a:t>
            </a:r>
            <a:br>
              <a:rPr lang="fr-FR" sz="1800" dirty="0" smtClean="0"/>
            </a:br>
            <a:r>
              <a:rPr lang="fr-FR" sz="1800" dirty="0" smtClean="0"/>
              <a:t>Deux critères sont en faveur de l’HTA réno-vasculaire:</a:t>
            </a:r>
            <a:br>
              <a:rPr lang="fr-FR" sz="1800" dirty="0" smtClean="0"/>
            </a:br>
            <a:r>
              <a:rPr lang="fr-FR" sz="1800" dirty="0" smtClean="0"/>
              <a:t>	-Diminution de la captation dans le rein atteint à moins de 40% du débit de filtration.</a:t>
            </a:r>
            <a:br>
              <a:rPr lang="fr-FR" sz="1800" dirty="0" smtClean="0"/>
            </a:br>
            <a:r>
              <a:rPr lang="fr-FR" sz="1800" dirty="0" smtClean="0"/>
              <a:t>	-Le pic de captation retardé à plus de 10à11 mn au lieu de 3à6mn.</a:t>
            </a:r>
            <a:br>
              <a:rPr lang="fr-FR" sz="1800" dirty="0" smtClean="0"/>
            </a:br>
            <a:r>
              <a:rPr lang="fr-FR" sz="1800" dirty="0" smtClean="0"/>
              <a:t/>
            </a:r>
            <a:br>
              <a:rPr lang="fr-FR" sz="1800" dirty="0" smtClean="0"/>
            </a:br>
            <a:r>
              <a:rPr lang="fr-FR" sz="1800" dirty="0" smtClean="0"/>
              <a:t>	</a:t>
            </a:r>
            <a:r>
              <a:rPr lang="fr-FR" sz="1800" u="sng" dirty="0" smtClean="0"/>
              <a:t>7-3)Echo-doppler:</a:t>
            </a:r>
            <a:r>
              <a:rPr lang="fr-FR" sz="1800" dirty="0" smtClean="0"/>
              <a:t> examen non invasif, de réalisation simple, il donne des informations anatomiques et fonctionnelles, peut détecter des lésions uni ou bilatérales, cependant 3 inconvénients émaille la pratique de l’Echo-doppler:</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t>
            </a:r>
            <a:br>
              <a:rPr lang="fr-FR" sz="1800" dirty="0" smtClean="0"/>
            </a:br>
            <a:r>
              <a:rPr lang="fr-FR" sz="1800" dirty="0" smtClean="0"/>
              <a:t> </a:t>
            </a:r>
            <a:endParaRPr lang="fr-FR" sz="1800" u="sng" dirty="0"/>
          </a:p>
        </p:txBody>
      </p:sp>
    </p:spTree>
  </p:cSld>
  <p:clrMapOvr>
    <a:masterClrMapping/>
  </p:clrMapOvr>
  <p:transition>
    <p:cover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142852"/>
            <a:ext cx="7772400" cy="6072230"/>
          </a:xfrm>
        </p:spPr>
        <p:txBody>
          <a:bodyPr/>
          <a:lstStyle/>
          <a:p>
            <a:r>
              <a:rPr lang="fr-FR" sz="1800" dirty="0" smtClean="0"/>
              <a:t>	- Impossibilité technique (sujets obèses, gaz digestifs).</a:t>
            </a:r>
            <a:br>
              <a:rPr lang="fr-FR" sz="1800" dirty="0" smtClean="0"/>
            </a:br>
            <a:r>
              <a:rPr lang="fr-FR" sz="1800" dirty="0" smtClean="0"/>
              <a:t>	- Difficultés techniques résultats opérateurs dépendants.</a:t>
            </a:r>
            <a:br>
              <a:rPr lang="fr-FR" sz="1800" dirty="0" smtClean="0"/>
            </a:br>
            <a:r>
              <a:rPr lang="fr-FR" sz="1800" dirty="0" smtClean="0"/>
              <a:t>	- Examen long. </a:t>
            </a:r>
            <a:br>
              <a:rPr lang="fr-FR" sz="1800" dirty="0" smtClean="0"/>
            </a:br>
            <a:r>
              <a:rPr lang="fr-FR" sz="1800" dirty="0" smtClean="0"/>
              <a:t/>
            </a:r>
            <a:br>
              <a:rPr lang="fr-FR" sz="1800" dirty="0" smtClean="0"/>
            </a:br>
            <a:r>
              <a:rPr lang="fr-FR" sz="1800" dirty="0" smtClean="0"/>
              <a:t>Les critères pathologiques en faveur de la sténose sont:</a:t>
            </a:r>
            <a:br>
              <a:rPr lang="fr-FR" sz="1800" dirty="0" smtClean="0"/>
            </a:br>
            <a:r>
              <a:rPr lang="fr-FR" sz="1800" dirty="0" smtClean="0"/>
              <a:t/>
            </a:r>
            <a:br>
              <a:rPr lang="fr-FR" sz="1800" dirty="0" smtClean="0"/>
            </a:br>
            <a:r>
              <a:rPr lang="fr-FR" sz="1800" dirty="0" smtClean="0"/>
              <a:t>	- Accélération des vitesses à proximité de la sténose.</a:t>
            </a:r>
            <a:br>
              <a:rPr lang="fr-FR" sz="1800" dirty="0" smtClean="0"/>
            </a:br>
            <a:r>
              <a:rPr lang="fr-FR" sz="1800" dirty="0" smtClean="0"/>
              <a:t>	- Chute de ces même vitesses en distal avec augmentation du temps de montées.</a:t>
            </a:r>
            <a:br>
              <a:rPr lang="fr-FR" sz="1800" dirty="0" smtClean="0"/>
            </a:br>
            <a:r>
              <a:rPr lang="fr-FR" sz="1800" dirty="0" smtClean="0"/>
              <a:t>	- Augmentation  de l’index de résistance par rapport au coté controlatéral. </a:t>
            </a:r>
            <a:br>
              <a:rPr lang="fr-FR" sz="1800" dirty="0" smtClean="0"/>
            </a:br>
            <a:r>
              <a:rPr lang="fr-FR" sz="1800" dirty="0" smtClean="0"/>
              <a:t>	- Augmentation de la circulation collatérale.</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La valeur prédictive positive/négative est de 95% lorsque les patients sont sélectionnés.</a:t>
            </a:r>
            <a:br>
              <a:rPr lang="fr-FR" sz="1800" dirty="0" smtClean="0"/>
            </a:br>
            <a:r>
              <a:rPr lang="fr-FR" sz="1800" dirty="0" smtClean="0"/>
              <a:t/>
            </a:r>
            <a:br>
              <a:rPr lang="fr-FR" sz="1800" dirty="0" smtClean="0"/>
            </a:br>
            <a:r>
              <a:rPr lang="fr-FR" sz="1800" dirty="0" smtClean="0"/>
              <a:t>	</a:t>
            </a:r>
            <a:r>
              <a:rPr lang="fr-FR" sz="1800" u="sng" dirty="0" smtClean="0"/>
              <a:t>7-4)</a:t>
            </a:r>
            <a:r>
              <a:rPr lang="fr-FR" sz="1800" u="sng" dirty="0" err="1" smtClean="0"/>
              <a:t>Angio</a:t>
            </a:r>
            <a:r>
              <a:rPr lang="fr-FR" sz="1800" u="sng" dirty="0" smtClean="0"/>
              <a:t>-RMN:</a:t>
            </a:r>
            <a:r>
              <a:rPr lang="fr-FR" sz="1800" dirty="0" smtClean="0"/>
              <a:t> Se fait avec injection de gadolinium (produit non toxique pour le rein).</a:t>
            </a:r>
            <a:br>
              <a:rPr lang="fr-FR" sz="1800" dirty="0" smtClean="0"/>
            </a:br>
            <a:r>
              <a:rPr lang="fr-FR" sz="1800" dirty="0" smtClean="0"/>
              <a:t>Cet examen possède une sensibilité de 100% et une spécificité de 96%.</a:t>
            </a:r>
            <a:br>
              <a:rPr lang="fr-FR" sz="1800" dirty="0" smtClean="0"/>
            </a:br>
            <a:r>
              <a:rPr lang="fr-FR" sz="1800" dirty="0" smtClean="0"/>
              <a:t>Inconvénient: -surestimation des lésions.</a:t>
            </a:r>
            <a:br>
              <a:rPr lang="fr-FR" sz="1800" dirty="0" smtClean="0"/>
            </a:br>
            <a:r>
              <a:rPr lang="fr-FR" sz="1800" dirty="0" smtClean="0"/>
              <a:t>	      -non visualisation des artères rénales accessoires.</a:t>
            </a:r>
            <a:br>
              <a:rPr lang="fr-FR" sz="1800" dirty="0" smtClean="0"/>
            </a:br>
            <a:r>
              <a:rPr lang="fr-FR" sz="1800" dirty="0" smtClean="0"/>
              <a:t>CI: patients avec implant métallique. </a:t>
            </a:r>
            <a:br>
              <a:rPr lang="fr-FR" sz="1800" dirty="0" smtClean="0"/>
            </a:br>
            <a:r>
              <a:rPr lang="fr-FR" sz="1800" dirty="0" smtClean="0"/>
              <a:t>   </a:t>
            </a:r>
            <a:r>
              <a:rPr lang="fr-FR" sz="1800" u="sng" dirty="0" smtClean="0"/>
              <a:t> </a:t>
            </a:r>
            <a:endParaRPr lang="fr-FR" sz="1800" dirty="0"/>
          </a:p>
        </p:txBody>
      </p:sp>
    </p:spTree>
  </p:cSld>
  <p:clrMapOvr>
    <a:masterClrMapping/>
  </p:clrMapOvr>
  <p:transition>
    <p:cover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re 15"/>
          <p:cNvSpPr>
            <a:spLocks noGrp="1"/>
          </p:cNvSpPr>
          <p:nvPr>
            <p:ph type="title"/>
          </p:nvPr>
        </p:nvSpPr>
        <p:spPr>
          <a:xfrm>
            <a:off x="914400" y="512064"/>
            <a:ext cx="7772400" cy="5845894"/>
          </a:xfrm>
        </p:spPr>
        <p:txBody>
          <a:bodyPr/>
          <a:lstStyle/>
          <a:p>
            <a:r>
              <a:rPr lang="fr-FR" sz="1800" u="sng" dirty="0" smtClean="0"/>
              <a:t/>
            </a:r>
            <a:br>
              <a:rPr lang="fr-FR" sz="1800" u="sng" dirty="0" smtClean="0"/>
            </a:br>
            <a:r>
              <a:rPr lang="fr-FR" sz="1800" u="sng" dirty="0" smtClean="0"/>
              <a:t/>
            </a:r>
            <a:br>
              <a:rPr lang="fr-FR" sz="1800" u="sng" dirty="0" smtClean="0"/>
            </a:br>
            <a:r>
              <a:rPr lang="fr-FR" sz="1800" u="sng" dirty="0" smtClean="0"/>
              <a:t/>
            </a:r>
            <a:br>
              <a:rPr lang="fr-FR" sz="1800" u="sng" dirty="0" smtClean="0"/>
            </a:br>
            <a:r>
              <a:rPr lang="fr-FR" sz="1800" u="sng" dirty="0" smtClean="0"/>
              <a:t/>
            </a:r>
            <a:br>
              <a:rPr lang="fr-FR" sz="1800" u="sng" dirty="0" smtClean="0"/>
            </a:br>
            <a:r>
              <a:rPr lang="fr-FR" sz="1800" u="sng" dirty="0" smtClean="0"/>
              <a:t/>
            </a:r>
            <a:br>
              <a:rPr lang="fr-FR" sz="1800" u="sng" dirty="0" smtClean="0"/>
            </a:br>
            <a:r>
              <a:rPr lang="fr-FR" sz="1800" u="sng" dirty="0" smtClean="0"/>
              <a:t>7-5)Scanner hélicoïdal:</a:t>
            </a:r>
            <a:r>
              <a:rPr lang="fr-FR" sz="1800" dirty="0" smtClean="0"/>
              <a:t> </a:t>
            </a:r>
            <a:br>
              <a:rPr lang="fr-FR" sz="1800" dirty="0" smtClean="0"/>
            </a:br>
            <a:r>
              <a:rPr lang="fr-FR" sz="1800" dirty="0" smtClean="0"/>
              <a:t/>
            </a:r>
            <a:br>
              <a:rPr lang="fr-FR" sz="1800" dirty="0" smtClean="0"/>
            </a:br>
            <a:r>
              <a:rPr lang="fr-FR" sz="1800" dirty="0" smtClean="0"/>
              <a:t>	- Possède une sensibilité de 98%, une spécificité de 94%.</a:t>
            </a:r>
            <a:br>
              <a:rPr lang="fr-FR" sz="1800" dirty="0" smtClean="0"/>
            </a:br>
            <a:r>
              <a:rPr lang="fr-FR" sz="1800" dirty="0" smtClean="0"/>
              <a:t>Nécessite l’utilisation de produits de contraste (risque pour les malades avec IRC).</a:t>
            </a:r>
            <a:br>
              <a:rPr lang="fr-FR" sz="1800" dirty="0" smtClean="0"/>
            </a:br>
            <a:r>
              <a:rPr lang="fr-FR" sz="1800" dirty="0" smtClean="0"/>
              <a:t/>
            </a:r>
            <a:br>
              <a:rPr lang="fr-FR" sz="1800" dirty="0" smtClean="0"/>
            </a:br>
            <a:r>
              <a:rPr lang="fr-FR" sz="1800" u="sng" dirty="0" smtClean="0"/>
              <a:t>7-6 Angiographie numérisée:</a:t>
            </a:r>
            <a:r>
              <a:rPr lang="fr-FR" sz="1800" dirty="0" smtClean="0"/>
              <a:t> </a:t>
            </a:r>
            <a:br>
              <a:rPr lang="fr-FR" sz="1800" dirty="0" smtClean="0"/>
            </a:br>
            <a:r>
              <a:rPr lang="fr-FR" sz="1800" dirty="0" smtClean="0"/>
              <a:t/>
            </a:r>
            <a:br>
              <a:rPr lang="fr-FR" sz="1800" dirty="0" smtClean="0"/>
            </a:br>
            <a:r>
              <a:rPr lang="fr-FR" sz="1800" dirty="0" smtClean="0"/>
              <a:t>	- Est un examen de référence,  il permet dans tous les cas de confirmer ou d’infirmer le diagnostique</a:t>
            </a:r>
            <a:br>
              <a:rPr lang="fr-FR" sz="1800" dirty="0" smtClean="0"/>
            </a:br>
            <a:r>
              <a:rPr lang="fr-FR" sz="1800" dirty="0" smtClean="0"/>
              <a:t/>
            </a:r>
            <a:br>
              <a:rPr lang="fr-FR" sz="1800" dirty="0" smtClean="0"/>
            </a:br>
            <a:r>
              <a:rPr lang="fr-FR" sz="1800" dirty="0" smtClean="0"/>
              <a:t>	- Invasif</a:t>
            </a:r>
            <a:br>
              <a:rPr lang="fr-FR" sz="1800" dirty="0" smtClean="0"/>
            </a:br>
            <a:r>
              <a:rPr lang="fr-FR" sz="1800" dirty="0" smtClean="0"/>
              <a:t>	</a:t>
            </a:r>
            <a:br>
              <a:rPr lang="fr-FR" sz="1800" dirty="0" smtClean="0"/>
            </a:br>
            <a:r>
              <a:rPr lang="fr-FR" sz="1800" dirty="0" smtClean="0"/>
              <a:t>	- Thérapeutique</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t>
            </a:r>
            <a:br>
              <a:rPr lang="fr-FR" sz="1800" dirty="0" smtClean="0"/>
            </a:br>
            <a:r>
              <a:rPr lang="fr-FR" sz="1800" dirty="0" smtClean="0"/>
              <a:t/>
            </a:r>
            <a:br>
              <a:rPr lang="fr-FR" sz="1800" dirty="0" smtClean="0"/>
            </a:br>
            <a:endParaRPr lang="fr-FR" sz="1800" u="sng" dirty="0"/>
          </a:p>
        </p:txBody>
      </p:sp>
    </p:spTree>
  </p:cSld>
  <p:clrMapOvr>
    <a:masterClrMapping/>
  </p:clrMapOvr>
  <p:transition>
    <p:cover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C:\Users\maachi\Desktop\Untitled-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5917332"/>
          </a:xfrm>
        </p:spPr>
        <p:txBody>
          <a:bodyPr/>
          <a:lstStyle/>
          <a:p>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8)</a:t>
            </a:r>
            <a:r>
              <a:rPr lang="fr-FR" sz="1800" u="sng" dirty="0" smtClean="0"/>
              <a:t>Signification des lésions sténotiques: </a:t>
            </a:r>
            <a:br>
              <a:rPr lang="fr-FR" sz="1800" u="sng" dirty="0" smtClean="0"/>
            </a:br>
            <a:r>
              <a:rPr lang="fr-FR" sz="1800" u="sng" dirty="0" smtClean="0"/>
              <a:t/>
            </a:r>
            <a:br>
              <a:rPr lang="fr-FR" sz="1800" u="sng" dirty="0" smtClean="0"/>
            </a:br>
            <a:r>
              <a:rPr lang="fr-FR" sz="1800" dirty="0" smtClean="0"/>
              <a:t>La responsabilité de la sténose de l’artère rénale dans l’apparition de l’HTA est de 15 à 20% des cas, ceci est démontré lorsque la revascularisation permet de corriger l’HTA.</a:t>
            </a:r>
            <a:br>
              <a:rPr lang="fr-FR" sz="1800" dirty="0" smtClean="0"/>
            </a:br>
            <a:r>
              <a:rPr lang="fr-FR" sz="1800" dirty="0" smtClean="0"/>
              <a:t/>
            </a:r>
            <a:br>
              <a:rPr lang="fr-FR" sz="1800" dirty="0" smtClean="0"/>
            </a:br>
            <a:r>
              <a:rPr lang="fr-FR" sz="1800" dirty="0" smtClean="0"/>
              <a:t>L’HTA est présumée réno-vasculaire sur des critères suivants:</a:t>
            </a:r>
            <a:br>
              <a:rPr lang="fr-FR" sz="1800" dirty="0" smtClean="0"/>
            </a:br>
            <a:r>
              <a:rPr lang="fr-FR" sz="1800" dirty="0" smtClean="0"/>
              <a:t/>
            </a:r>
            <a:br>
              <a:rPr lang="fr-FR" sz="1800" dirty="0" smtClean="0"/>
            </a:br>
            <a:r>
              <a:rPr lang="fr-FR" sz="1800" dirty="0" smtClean="0"/>
              <a:t>	-Augmentation brutale de la PA alors que les valeurs étaient stables.</a:t>
            </a:r>
            <a:br>
              <a:rPr lang="fr-FR" sz="1800" dirty="0" smtClean="0"/>
            </a:br>
            <a:r>
              <a:rPr lang="fr-FR" sz="1800" dirty="0" smtClean="0"/>
              <a:t>	-Réponse au traitement par les IEC.</a:t>
            </a:r>
            <a:br>
              <a:rPr lang="fr-FR" sz="1800" dirty="0" smtClean="0"/>
            </a:br>
            <a:r>
              <a:rPr lang="fr-FR" sz="1800" dirty="0" smtClean="0"/>
              <a:t>	-Sténose &gt; à 75% ou &gt;50% avec dilatation post sténotique.</a:t>
            </a:r>
            <a:br>
              <a:rPr lang="fr-FR" sz="1800" dirty="0" smtClean="0"/>
            </a:br>
            <a:r>
              <a:rPr lang="fr-FR" sz="1800" dirty="0" smtClean="0"/>
              <a:t>	-Gradient de concentration de la rénine entre la veine rénale du coté sténosé et la veine rénale du rein controlatéral.  </a:t>
            </a:r>
            <a:endParaRPr lang="fr-FR" sz="1800" dirty="0"/>
          </a:p>
        </p:txBody>
      </p:sp>
    </p:spTree>
  </p:cSld>
  <p:clrMapOvr>
    <a:masterClrMapping/>
  </p:clrMapOvr>
  <p:transition>
    <p:cover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5917332"/>
          </a:xfrm>
        </p:spPr>
        <p:txBody>
          <a:bodyPr/>
          <a:lstStyle/>
          <a:p>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9)</a:t>
            </a:r>
            <a:r>
              <a:rPr lang="fr-FR" sz="1800" u="sng" dirty="0" smtClean="0"/>
              <a:t>Traitement:</a:t>
            </a:r>
            <a:r>
              <a:rPr lang="fr-FR" sz="1800" dirty="0" smtClean="0"/>
              <a:t/>
            </a:r>
            <a:br>
              <a:rPr lang="fr-FR" sz="1800" dirty="0" smtClean="0"/>
            </a:br>
            <a:r>
              <a:rPr lang="fr-FR" sz="1800" dirty="0" smtClean="0"/>
              <a:t>Le traitement de la sténose de l’artère rénale doit être individualisé et la revascularisation envisagée que si elle apporte un bénéfice en terme de survie.</a:t>
            </a:r>
            <a:br>
              <a:rPr lang="fr-FR" sz="1800" dirty="0" smtClean="0"/>
            </a:br>
            <a:r>
              <a:rPr lang="fr-FR" sz="1800" dirty="0" smtClean="0"/>
              <a:t/>
            </a:r>
            <a:br>
              <a:rPr lang="fr-FR" sz="1800" dirty="0" smtClean="0"/>
            </a:br>
            <a:r>
              <a:rPr lang="fr-FR" sz="1800" dirty="0" smtClean="0"/>
              <a:t>Les options thérapeutiques sont les suivantes:</a:t>
            </a:r>
            <a:br>
              <a:rPr lang="fr-FR" sz="1800" dirty="0" smtClean="0"/>
            </a:br>
            <a:r>
              <a:rPr lang="fr-FR" sz="1800" dirty="0" smtClean="0"/>
              <a:t/>
            </a:r>
            <a:br>
              <a:rPr lang="fr-FR" sz="1800" dirty="0" smtClean="0"/>
            </a:br>
            <a:r>
              <a:rPr lang="fr-FR" sz="1800" dirty="0" smtClean="0"/>
              <a:t>Mesures générales:</a:t>
            </a:r>
            <a:br>
              <a:rPr lang="fr-FR" sz="1800" dirty="0" smtClean="0"/>
            </a:br>
            <a:r>
              <a:rPr lang="fr-FR" sz="1800" dirty="0" smtClean="0"/>
              <a:t>	-Arrêt tabac.</a:t>
            </a:r>
            <a:br>
              <a:rPr lang="fr-FR" sz="1800" dirty="0" smtClean="0"/>
            </a:br>
            <a:r>
              <a:rPr lang="fr-FR" sz="1800" dirty="0" smtClean="0"/>
              <a:t>	-Statine.</a:t>
            </a:r>
            <a:br>
              <a:rPr lang="fr-FR" sz="1800" dirty="0" smtClean="0"/>
            </a:br>
            <a:r>
              <a:rPr lang="fr-FR" sz="1800" dirty="0" smtClean="0"/>
              <a:t>	-Antiagrégants plaquettaires.</a:t>
            </a:r>
            <a:br>
              <a:rPr lang="fr-FR" sz="1800" dirty="0" smtClean="0"/>
            </a:br>
            <a:r>
              <a:rPr lang="fr-FR" sz="1800" dirty="0" smtClean="0"/>
              <a:t>	</a:t>
            </a:r>
            <a:endParaRPr lang="fr-FR" sz="1800" dirty="0"/>
          </a:p>
        </p:txBody>
      </p:sp>
    </p:spTree>
  </p:cSld>
  <p:clrMapOvr>
    <a:masterClrMapping/>
  </p:clrMapOvr>
  <p:transition>
    <p:cover dir="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7158" y="214290"/>
            <a:ext cx="8572560" cy="3970318"/>
          </a:xfrm>
          <a:prstGeom prst="rect">
            <a:avLst/>
          </a:prstGeom>
        </p:spPr>
        <p:txBody>
          <a:bodyPr wrap="square">
            <a:spAutoFit/>
          </a:bodyPr>
          <a:lstStyle/>
          <a:p>
            <a:r>
              <a:rPr lang="fr-FR" dirty="0" smtClean="0">
                <a:latin typeface="+mj-lt"/>
              </a:rPr>
              <a:t>Traitements</a:t>
            </a:r>
          </a:p>
          <a:p>
            <a:r>
              <a:rPr lang="fr-FR" dirty="0" smtClean="0">
                <a:latin typeface="+mj-lt"/>
              </a:rPr>
              <a:t>	- De l’hypertension artérielle</a:t>
            </a:r>
          </a:p>
          <a:p>
            <a:r>
              <a:rPr lang="fr-FR" dirty="0" smtClean="0">
                <a:latin typeface="+mj-lt"/>
              </a:rPr>
              <a:t> 	- Protection néphronique</a:t>
            </a:r>
          </a:p>
          <a:p>
            <a:endParaRPr lang="fr-FR" i="1" dirty="0" smtClean="0">
              <a:latin typeface="+mj-lt"/>
            </a:endParaRPr>
          </a:p>
          <a:p>
            <a:r>
              <a:rPr lang="fr-FR" i="1" dirty="0" smtClean="0">
                <a:latin typeface="+mj-lt"/>
              </a:rPr>
              <a:t>Antihypertenseurs</a:t>
            </a:r>
          </a:p>
          <a:p>
            <a:r>
              <a:rPr lang="fr-FR" dirty="0" smtClean="0">
                <a:latin typeface="+mj-lt"/>
              </a:rPr>
              <a:t>	Blocage du système rénine-angiotensine</a:t>
            </a:r>
          </a:p>
          <a:p>
            <a:r>
              <a:rPr lang="fr-FR" dirty="0" smtClean="0">
                <a:latin typeface="+mj-lt"/>
              </a:rPr>
              <a:t>	- efficaces</a:t>
            </a:r>
          </a:p>
          <a:p>
            <a:r>
              <a:rPr lang="fr-FR" dirty="0" smtClean="0">
                <a:latin typeface="+mj-lt"/>
              </a:rPr>
              <a:t>	- précautions +++</a:t>
            </a:r>
          </a:p>
          <a:p>
            <a:r>
              <a:rPr lang="fr-FR" dirty="0" smtClean="0">
                <a:latin typeface="+mj-lt"/>
              </a:rPr>
              <a:t>	- contre-indications (bilatéralité)</a:t>
            </a:r>
          </a:p>
          <a:p>
            <a:r>
              <a:rPr lang="fr-FR" dirty="0" smtClean="0">
                <a:latin typeface="+mj-lt"/>
              </a:rPr>
              <a:t>	- Indications: sténoses (dysplasiques ou athéromateuses) inaccessibles à l’angioplastie transluminale.</a:t>
            </a:r>
          </a:p>
          <a:p>
            <a:r>
              <a:rPr lang="fr-FR" dirty="0" smtClean="0">
                <a:latin typeface="+mj-lt"/>
              </a:rPr>
              <a:t>	- Associations : inhibiteurs calciques, bêtabloquants, diurétiques (potentialisent IEC)</a:t>
            </a:r>
          </a:p>
          <a:p>
            <a:r>
              <a:rPr lang="fr-FR" dirty="0" smtClean="0">
                <a:latin typeface="+mj-lt"/>
              </a:rPr>
              <a:t>	- Contrôle : glycémie, profil lipidique, hypercoagulabilité</a:t>
            </a:r>
            <a:endParaRPr lang="fr-FR" dirty="0">
              <a:latin typeface="+mj-lt"/>
            </a:endParaRPr>
          </a:p>
        </p:txBody>
      </p:sp>
      <p:sp>
        <p:nvSpPr>
          <p:cNvPr id="5" name="Rectangle 4"/>
          <p:cNvSpPr/>
          <p:nvPr/>
        </p:nvSpPr>
        <p:spPr>
          <a:xfrm>
            <a:off x="357158" y="4452002"/>
            <a:ext cx="4857784" cy="1754326"/>
          </a:xfrm>
          <a:prstGeom prst="rect">
            <a:avLst/>
          </a:prstGeom>
        </p:spPr>
        <p:txBody>
          <a:bodyPr wrap="square">
            <a:spAutoFit/>
          </a:bodyPr>
          <a:lstStyle/>
          <a:p>
            <a:r>
              <a:rPr lang="fr-FR" i="1" dirty="0" smtClean="0">
                <a:latin typeface="+mj-lt"/>
              </a:rPr>
              <a:t>Angioplastie transluminale (ATL)</a:t>
            </a:r>
          </a:p>
          <a:p>
            <a:endParaRPr lang="fr-FR" dirty="0" smtClean="0">
              <a:latin typeface="+mj-lt"/>
            </a:endParaRPr>
          </a:p>
          <a:p>
            <a:r>
              <a:rPr lang="fr-FR" dirty="0" smtClean="0">
                <a:latin typeface="+mj-lt"/>
              </a:rPr>
              <a:t>	Indications : sténose &gt; 75 %</a:t>
            </a:r>
          </a:p>
          <a:p>
            <a:r>
              <a:rPr lang="fr-FR" dirty="0" smtClean="0">
                <a:latin typeface="+mj-lt"/>
              </a:rPr>
              <a:t>	Localisation</a:t>
            </a:r>
          </a:p>
          <a:p>
            <a:r>
              <a:rPr lang="fr-FR" dirty="0" smtClean="0">
                <a:latin typeface="+mj-lt"/>
              </a:rPr>
              <a:t>	Diamètre</a:t>
            </a:r>
          </a:p>
          <a:p>
            <a:r>
              <a:rPr lang="fr-FR" dirty="0" smtClean="0">
                <a:latin typeface="+mj-lt"/>
              </a:rPr>
              <a:t>	Gradient de pression</a:t>
            </a:r>
            <a:endParaRPr lang="fr-FR" dirty="0">
              <a:latin typeface="+mj-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214290"/>
            <a:ext cx="7992000" cy="2585323"/>
          </a:xfrm>
          <a:prstGeom prst="rect">
            <a:avLst/>
          </a:prstGeom>
        </p:spPr>
        <p:txBody>
          <a:bodyPr>
            <a:spAutoFit/>
          </a:bodyPr>
          <a:lstStyle/>
          <a:p>
            <a:r>
              <a:rPr lang="fr-FR" dirty="0" smtClean="0">
                <a:latin typeface="+mj-lt"/>
              </a:rPr>
              <a:t>	Endoprothèse :</a:t>
            </a:r>
          </a:p>
          <a:p>
            <a:r>
              <a:rPr lang="fr-FR" dirty="0" smtClean="0">
                <a:latin typeface="+mj-lt"/>
              </a:rPr>
              <a:t>	 	Si récidive</a:t>
            </a:r>
          </a:p>
          <a:p>
            <a:r>
              <a:rPr lang="fr-FR" dirty="0" smtClean="0">
                <a:latin typeface="+mj-lt"/>
              </a:rPr>
              <a:t>		D’emblée si ostiale</a:t>
            </a:r>
          </a:p>
          <a:p>
            <a:r>
              <a:rPr lang="fr-FR" dirty="0" smtClean="0">
                <a:latin typeface="+mj-lt"/>
              </a:rPr>
              <a:t>		Complications – morbidité (7%)</a:t>
            </a:r>
          </a:p>
          <a:p>
            <a:r>
              <a:rPr lang="fr-FR" dirty="0" smtClean="0">
                <a:latin typeface="+mj-lt"/>
              </a:rPr>
              <a:t>		Résultats: normalisation PA 1/7 (ATL &gt; </a:t>
            </a:r>
            <a:r>
              <a:rPr lang="fr-FR" dirty="0" err="1" smtClean="0">
                <a:latin typeface="+mj-lt"/>
              </a:rPr>
              <a:t>Trt</a:t>
            </a:r>
            <a:r>
              <a:rPr lang="fr-FR" dirty="0" smtClean="0">
                <a:latin typeface="+mj-lt"/>
              </a:rPr>
              <a:t> médical) morbidité &gt; </a:t>
            </a:r>
            <a:r>
              <a:rPr lang="fr-FR" dirty="0" err="1" smtClean="0">
                <a:latin typeface="+mj-lt"/>
              </a:rPr>
              <a:t>Trt</a:t>
            </a:r>
            <a:r>
              <a:rPr lang="fr-FR" dirty="0" smtClean="0">
                <a:latin typeface="+mj-lt"/>
              </a:rPr>
              <a:t> médical</a:t>
            </a:r>
          </a:p>
          <a:p>
            <a:r>
              <a:rPr lang="fr-FR" dirty="0" smtClean="0">
                <a:latin typeface="+mj-lt"/>
              </a:rPr>
              <a:t>		Néphroprotection ?</a:t>
            </a:r>
          </a:p>
          <a:p>
            <a:r>
              <a:rPr lang="fr-FR" dirty="0" smtClean="0">
                <a:latin typeface="+mj-lt"/>
              </a:rPr>
              <a:t>		S</a:t>
            </a:r>
            <a:r>
              <a:rPr lang="pt-BR" dirty="0" smtClean="0">
                <a:latin typeface="+mj-lt"/>
              </a:rPr>
              <a:t>uivi : morphologique (Echo, IRM), MAPA, Microalbuminurie</a:t>
            </a:r>
          </a:p>
        </p:txBody>
      </p:sp>
      <p:sp>
        <p:nvSpPr>
          <p:cNvPr id="3" name="Rectangle 2"/>
          <p:cNvSpPr/>
          <p:nvPr/>
        </p:nvSpPr>
        <p:spPr>
          <a:xfrm>
            <a:off x="450016" y="3397939"/>
            <a:ext cx="8028000" cy="2031325"/>
          </a:xfrm>
          <a:prstGeom prst="rect">
            <a:avLst/>
          </a:prstGeom>
        </p:spPr>
        <p:txBody>
          <a:bodyPr wrap="square">
            <a:spAutoFit/>
          </a:bodyPr>
          <a:lstStyle/>
          <a:p>
            <a:r>
              <a:rPr lang="fr-FR" i="1" dirty="0" smtClean="0">
                <a:latin typeface="+mj-lt"/>
              </a:rPr>
              <a:t>Chirurgie : le plus souvent en deuxième intention</a:t>
            </a:r>
          </a:p>
          <a:p>
            <a:r>
              <a:rPr lang="fr-FR" dirty="0" smtClean="0">
                <a:latin typeface="+mj-lt"/>
              </a:rPr>
              <a:t>	- En cas de difficultés anatomiques</a:t>
            </a:r>
          </a:p>
          <a:p>
            <a:r>
              <a:rPr lang="fr-FR" dirty="0" smtClean="0">
                <a:latin typeface="+mj-lt"/>
              </a:rPr>
              <a:t>	- Lésions associées (anévrysmes, aortite </a:t>
            </a:r>
            <a:r>
              <a:rPr lang="fr-FR" dirty="0" err="1" smtClean="0">
                <a:latin typeface="+mj-lt"/>
              </a:rPr>
              <a:t>emboligène</a:t>
            </a:r>
            <a:r>
              <a:rPr lang="fr-FR" dirty="0" smtClean="0">
                <a:latin typeface="+mj-lt"/>
              </a:rPr>
              <a:t>)</a:t>
            </a:r>
          </a:p>
          <a:p>
            <a:r>
              <a:rPr lang="fr-FR" dirty="0" smtClean="0">
                <a:latin typeface="+mj-lt"/>
              </a:rPr>
              <a:t>	- Sténoses bilatérales complexes</a:t>
            </a:r>
          </a:p>
          <a:p>
            <a:r>
              <a:rPr lang="fr-FR" dirty="0" smtClean="0">
                <a:latin typeface="+mj-lt"/>
              </a:rPr>
              <a:t>	- En cas de geste associé ou de sauvetage</a:t>
            </a:r>
          </a:p>
          <a:p>
            <a:r>
              <a:rPr lang="fr-FR" dirty="0" smtClean="0">
                <a:latin typeface="+mj-lt"/>
              </a:rPr>
              <a:t>	- </a:t>
            </a:r>
            <a:r>
              <a:rPr lang="fr-FR" dirty="0" err="1" smtClean="0">
                <a:latin typeface="+mj-lt"/>
              </a:rPr>
              <a:t>Endartériectomie</a:t>
            </a:r>
            <a:endParaRPr lang="fr-FR" dirty="0" smtClean="0">
              <a:latin typeface="+mj-lt"/>
            </a:endParaRPr>
          </a:p>
          <a:p>
            <a:r>
              <a:rPr lang="fr-FR" dirty="0" smtClean="0">
                <a:latin typeface="+mj-lt"/>
              </a:rPr>
              <a:t>	- Auto-</a:t>
            </a:r>
            <a:r>
              <a:rPr lang="fr-FR" dirty="0" err="1" smtClean="0">
                <a:latin typeface="+mj-lt"/>
              </a:rPr>
              <a:t>transplatation</a:t>
            </a:r>
            <a:endParaRPr lang="fr-FR"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1800" dirty="0" smtClean="0"/>
              <a:t/>
            </a:r>
            <a:br>
              <a:rPr lang="fr-FR" sz="1800" dirty="0" smtClean="0"/>
            </a:br>
            <a:r>
              <a:rPr lang="fr-FR" sz="1800" dirty="0" smtClean="0"/>
              <a:t/>
            </a:r>
            <a:br>
              <a:rPr lang="fr-FR" sz="1800" dirty="0" smtClean="0"/>
            </a:br>
            <a:r>
              <a:rPr lang="fr-FR" sz="1800" dirty="0" smtClean="0"/>
              <a:t>1)</a:t>
            </a:r>
            <a:r>
              <a:rPr lang="fr-FR" sz="1800" u="sng" dirty="0" smtClean="0"/>
              <a:t>Définition:</a:t>
            </a:r>
            <a:r>
              <a:rPr lang="fr-FR" sz="3200" dirty="0" smtClean="0"/>
              <a:t/>
            </a:r>
            <a:br>
              <a:rPr lang="fr-FR" sz="3200" dirty="0" smtClean="0"/>
            </a:br>
            <a:r>
              <a:rPr lang="fr-FR" sz="1800" dirty="0" smtClean="0"/>
              <a:t>L’hypertension artérielle réno-vasculaire est une élévation permanente de la pression artérielle secondaire à une sténose sur l’une des artères rénales ou une de leurs branches.</a:t>
            </a:r>
            <a:br>
              <a:rPr lang="fr-FR" sz="1800" dirty="0" smtClean="0"/>
            </a:br>
            <a:r>
              <a:rPr lang="fr-FR" sz="1800" dirty="0" smtClean="0"/>
              <a:t>La relation de cause à effet doit être établie.</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2)</a:t>
            </a:r>
            <a:r>
              <a:rPr lang="fr-FR" sz="1800" u="sng" dirty="0" smtClean="0"/>
              <a:t>Epidémiologie:</a:t>
            </a:r>
            <a:r>
              <a:rPr lang="fr-FR" sz="1800" dirty="0" smtClean="0"/>
              <a:t> l’HTA R-V est une maladie à incidence faible, elle représente 1 à 5 % de l’ensemble des HTA.</a:t>
            </a:r>
            <a:br>
              <a:rPr lang="fr-FR" sz="1800" dirty="0" smtClean="0"/>
            </a:br>
            <a:r>
              <a:rPr lang="fr-FR" sz="1800" dirty="0" smtClean="0"/>
              <a:t>Sa fréquence augmente à 10% lorsqu’on cible une population spécifique:</a:t>
            </a:r>
            <a:br>
              <a:rPr lang="fr-FR" sz="1800" dirty="0" smtClean="0"/>
            </a:br>
            <a:r>
              <a:rPr lang="fr-FR" sz="1800" dirty="0" smtClean="0"/>
              <a:t>	</a:t>
            </a:r>
            <a:br>
              <a:rPr lang="fr-FR" sz="1800" dirty="0" smtClean="0"/>
            </a:br>
            <a:r>
              <a:rPr lang="fr-FR" sz="1800" dirty="0" smtClean="0"/>
              <a:t>	-Sujets âgés de 55 ans et plus. </a:t>
            </a:r>
            <a:br>
              <a:rPr lang="fr-FR" sz="1800" dirty="0" smtClean="0"/>
            </a:br>
            <a:r>
              <a:rPr lang="fr-FR" sz="1800" dirty="0" smtClean="0"/>
              <a:t>	-athérome. (30% si atteinte coronarienne)</a:t>
            </a:r>
            <a:br>
              <a:rPr lang="fr-FR" sz="1800" dirty="0" smtClean="0"/>
            </a:br>
            <a:r>
              <a:rPr lang="fr-FR" sz="1800" dirty="0" smtClean="0"/>
              <a:t>	-IRC.</a:t>
            </a:r>
            <a:br>
              <a:rPr lang="fr-FR" sz="1800" dirty="0" smtClean="0"/>
            </a:br>
            <a:r>
              <a:rPr lang="fr-FR" sz="1800" dirty="0" smtClean="0"/>
              <a:t>	-diabète type II.</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2)</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2)</a:t>
            </a:r>
            <a:r>
              <a:rPr lang="fr-FR" sz="1800" u="sng" dirty="0" err="1" smtClean="0"/>
              <a:t>Epidimiologie</a:t>
            </a:r>
            <a:r>
              <a:rPr lang="fr-FR" sz="1800" u="sng" dirty="0" smtClean="0"/>
              <a:t> </a:t>
            </a: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u="sng" dirty="0" smtClean="0"/>
              <a:t/>
            </a:r>
            <a:br>
              <a:rPr lang="fr-FR" sz="1800" u="sng" dirty="0" smtClean="0"/>
            </a:br>
            <a:r>
              <a:rPr lang="fr-FR" sz="3200" dirty="0" smtClean="0"/>
              <a:t/>
            </a:r>
            <a:br>
              <a:rPr lang="fr-FR" sz="3200" dirty="0" smtClean="0"/>
            </a:br>
            <a:r>
              <a:rPr lang="fr-FR" sz="3200" dirty="0" smtClean="0"/>
              <a:t/>
            </a:r>
            <a:br>
              <a:rPr lang="fr-FR" sz="3200" dirty="0" smtClean="0"/>
            </a:br>
            <a:r>
              <a:rPr lang="fr-FR" sz="3200" dirty="0" smtClean="0"/>
              <a:t/>
            </a:r>
            <a:br>
              <a:rPr lang="fr-FR" sz="3200" dirty="0" smtClean="0"/>
            </a:br>
            <a:endParaRPr lang="fr-FR" sz="3200" dirty="0"/>
          </a:p>
        </p:txBody>
      </p:sp>
      <p:sp>
        <p:nvSpPr>
          <p:cNvPr id="3" name="Espace réservé du contenu 2"/>
          <p:cNvSpPr>
            <a:spLocks noGrp="1"/>
          </p:cNvSpPr>
          <p:nvPr>
            <p:ph idx="1"/>
          </p:nvPr>
        </p:nvSpPr>
        <p:spPr>
          <a:xfrm>
            <a:off x="928662" y="5715016"/>
            <a:ext cx="7772400" cy="642910"/>
          </a:xfrm>
        </p:spPr>
        <p:txBody>
          <a:bodyPr/>
          <a:lstStyle/>
          <a:p>
            <a:pPr>
              <a:buNone/>
            </a:pPr>
            <a:endParaRPr lang="fr-FR" i="1" dirty="0" smtClean="0"/>
          </a:p>
          <a:p>
            <a:pPr>
              <a:buNone/>
            </a:pPr>
            <a:endParaRPr lang="fr-FR" dirty="0" smtClean="0"/>
          </a:p>
        </p:txBody>
      </p:sp>
    </p:spTree>
  </p:cSld>
  <p:clrMapOvr>
    <a:masterClrMapping/>
  </p:clrMapOvr>
  <p:transition>
    <p:cover dir="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5917332"/>
          </a:xfrm>
        </p:spPr>
        <p:txBody>
          <a:bodyPr/>
          <a:lstStyle/>
          <a:p>
            <a:r>
              <a:rPr lang="fr-FR" sz="1800" dirty="0" smtClean="0"/>
              <a:t/>
            </a:r>
            <a:br>
              <a:rPr lang="fr-FR" sz="1800" dirty="0" smtClean="0"/>
            </a:br>
            <a:r>
              <a:rPr lang="fr-FR" sz="1800" dirty="0" smtClean="0"/>
              <a:t>10)</a:t>
            </a:r>
            <a:r>
              <a:rPr lang="fr-FR" sz="1800" u="sng" dirty="0" smtClean="0"/>
              <a:t>Conclusion:</a:t>
            </a:r>
            <a:r>
              <a:rPr lang="fr-FR" sz="1800" dirty="0" smtClean="0"/>
              <a:t/>
            </a:r>
            <a:br>
              <a:rPr lang="fr-FR" sz="1800" dirty="0" smtClean="0"/>
            </a:br>
            <a:r>
              <a:rPr lang="fr-FR" sz="1800" dirty="0" smtClean="0"/>
              <a:t/>
            </a:r>
            <a:br>
              <a:rPr lang="fr-FR" sz="1800" dirty="0" smtClean="0"/>
            </a:br>
            <a:r>
              <a:rPr lang="fr-FR" sz="1800" dirty="0" smtClean="0"/>
              <a:t>	- L’HTA réno-vasculaire est rare, elle ne représente que 1 à 5% de l’ensemble des hypertensions artérielles.</a:t>
            </a:r>
            <a:br>
              <a:rPr lang="fr-FR" sz="1800" dirty="0" smtClean="0"/>
            </a:br>
            <a:r>
              <a:rPr lang="fr-FR" sz="1800" dirty="0" smtClean="0"/>
              <a:t/>
            </a:r>
            <a:br>
              <a:rPr lang="fr-FR" sz="1800" dirty="0" smtClean="0"/>
            </a:br>
            <a:r>
              <a:rPr lang="fr-FR" sz="1800" dirty="0" smtClean="0"/>
              <a:t>	- La présentation clinique est souvent grave ce qui expose les patients au décès, si le traitement n’est pas entrepris. </a:t>
            </a:r>
            <a:br>
              <a:rPr lang="fr-FR" sz="1800" dirty="0" smtClean="0"/>
            </a:br>
            <a:r>
              <a:rPr lang="fr-FR" sz="1800" dirty="0" smtClean="0"/>
              <a:t>	</a:t>
            </a:r>
            <a:br>
              <a:rPr lang="fr-FR" sz="1800" dirty="0" smtClean="0"/>
            </a:br>
            <a:r>
              <a:rPr lang="fr-FR" sz="1800" dirty="0" smtClean="0"/>
              <a:t>	- Il s’agit d’une HTA secondaire, dont le traitement peut être radical à condition que la responsabilité de SAR dans l’HTA soit démontrée.</a:t>
            </a:r>
            <a:endParaRPr lang="fr-FR" sz="1800" dirty="0"/>
          </a:p>
        </p:txBody>
      </p:sp>
      <p:sp>
        <p:nvSpPr>
          <p:cNvPr id="3" name="Espace réservé du contenu 2"/>
          <p:cNvSpPr>
            <a:spLocks noGrp="1"/>
          </p:cNvSpPr>
          <p:nvPr>
            <p:ph idx="1"/>
          </p:nvPr>
        </p:nvSpPr>
        <p:spPr>
          <a:xfrm flipV="1">
            <a:off x="914400" y="6355559"/>
            <a:ext cx="7772400" cy="45719"/>
          </a:xfrm>
        </p:spPr>
        <p:txBody>
          <a:bodyPr>
            <a:normAutofit fontScale="25000" lnSpcReduction="20000"/>
          </a:bodyPr>
          <a:lstStyle/>
          <a:p>
            <a:endParaRPr lang="fr-FR" dirty="0"/>
          </a:p>
        </p:txBody>
      </p:sp>
    </p:spTree>
  </p:cSld>
  <p:clrMapOvr>
    <a:masterClrMapping/>
  </p:clrMapOvr>
  <p:transition>
    <p:cover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1800" u="sng" dirty="0" smtClean="0"/>
              <a:t>3)Les causes de l’HTA réno-vasculaires:</a:t>
            </a:r>
            <a:r>
              <a:rPr lang="fr-FR" dirty="0" smtClean="0"/>
              <a:t/>
            </a:r>
            <a:br>
              <a:rPr lang="fr-FR" dirty="0" smtClean="0"/>
            </a:br>
            <a:r>
              <a:rPr lang="fr-FR" dirty="0" smtClean="0"/>
              <a:t/>
            </a:r>
            <a:br>
              <a:rPr lang="fr-FR" dirty="0" smtClean="0"/>
            </a:br>
            <a:r>
              <a:rPr lang="fr-FR" sz="1800" dirty="0" smtClean="0"/>
              <a:t>Elles sont différentes selon le contexte d’apparition, parmi lesquelles on peut citer l’âge, la pathologie vasculaire, la présence ou non d’une IRC, le potentiel évolutif, les possibilités thérapeutiques et la réponses au traitement.</a:t>
            </a:r>
            <a:r>
              <a:rPr lang="fr-FR" dirty="0" smtClean="0"/>
              <a:t/>
            </a:r>
            <a:br>
              <a:rPr lang="fr-FR" dirty="0" smtClean="0"/>
            </a:br>
            <a:r>
              <a:rPr lang="fr-FR" dirty="0" smtClean="0"/>
              <a:t/>
            </a:r>
            <a:br>
              <a:rPr lang="fr-FR" dirty="0" smtClean="0"/>
            </a:br>
            <a:r>
              <a:rPr lang="fr-FR" sz="1800" dirty="0" smtClean="0"/>
              <a:t>3-a)Les sténoses athéromateuses: 95% des HTA </a:t>
            </a:r>
            <a:r>
              <a:rPr lang="fr-FR" sz="1800" dirty="0" err="1" smtClean="0"/>
              <a:t>réno</a:t>
            </a:r>
            <a:r>
              <a:rPr lang="fr-FR" sz="1800" dirty="0" smtClean="0"/>
              <a:t>-vasculaires.</a:t>
            </a:r>
            <a:br>
              <a:rPr lang="fr-FR" sz="1800" dirty="0" smtClean="0"/>
            </a:br>
            <a:r>
              <a:rPr lang="fr-FR" sz="1800" dirty="0" smtClean="0"/>
              <a:t>Elles sont ostiales ou juxta-ostiales</a:t>
            </a:r>
            <a:br>
              <a:rPr lang="fr-FR" sz="1800" dirty="0" smtClean="0"/>
            </a:br>
            <a:r>
              <a:rPr lang="fr-FR" sz="1800" dirty="0" smtClean="0"/>
              <a:t>	</a:t>
            </a:r>
            <a:br>
              <a:rPr lang="fr-FR" sz="1800" dirty="0" smtClean="0"/>
            </a:br>
            <a:r>
              <a:rPr lang="fr-FR" sz="1800" dirty="0" smtClean="0"/>
              <a:t>	</a:t>
            </a:r>
            <a:br>
              <a:rPr lang="fr-FR" sz="1800" dirty="0" smtClean="0"/>
            </a:br>
            <a:r>
              <a:rPr lang="fr-FR" sz="1800" dirty="0" smtClean="0"/>
              <a:t>3-b)La dysplasie fibromusculaire  : 5% des HTA </a:t>
            </a:r>
            <a:r>
              <a:rPr lang="fr-FR" sz="1800" dirty="0" err="1" smtClean="0"/>
              <a:t>réno</a:t>
            </a:r>
            <a:r>
              <a:rPr lang="fr-FR" sz="1800" dirty="0" smtClean="0"/>
              <a:t>-vasculaires.</a:t>
            </a:r>
            <a:br>
              <a:rPr lang="fr-FR" sz="1800" dirty="0" smtClean="0"/>
            </a:br>
            <a:r>
              <a:rPr lang="fr-FR" sz="1800" dirty="0" smtClean="0"/>
              <a:t>Est une pathologie non inflammatoire, non athéromateuse, touchant les artères de moyen et de petit calibre</a:t>
            </a:r>
            <a:br>
              <a:rPr lang="fr-FR" sz="1800" dirty="0" smtClean="0"/>
            </a:br>
            <a:r>
              <a:rPr lang="fr-FR" sz="1800" dirty="0" smtClean="0"/>
              <a:t>Sa localisation histologique: -Intimale, médiale et péri-adventitielle</a:t>
            </a:r>
            <a:br>
              <a:rPr lang="fr-FR" sz="1800" dirty="0" smtClean="0"/>
            </a:br>
            <a:r>
              <a:rPr lang="fr-FR" sz="1800" dirty="0" smtClean="0"/>
              <a:t>Caractéristique: Alternance en collier de perles</a:t>
            </a:r>
            <a:br>
              <a:rPr lang="fr-FR" sz="1800" dirty="0" smtClean="0"/>
            </a:br>
            <a:r>
              <a:rPr lang="fr-FR" sz="1800" dirty="0" smtClean="0"/>
              <a:t>	        Anévrismes</a:t>
            </a:r>
            <a:br>
              <a:rPr lang="fr-FR" sz="1800" dirty="0" smtClean="0"/>
            </a:br>
            <a:r>
              <a:rPr lang="fr-FR" sz="1800" dirty="0" smtClean="0"/>
              <a:t>	        Dissections</a:t>
            </a:r>
            <a:br>
              <a:rPr lang="fr-FR" sz="1800" dirty="0" smtClean="0"/>
            </a:br>
            <a:r>
              <a:rPr lang="fr-FR" sz="1800" dirty="0" smtClean="0"/>
              <a:t>	        Bilatéralité (25%)	</a:t>
            </a:r>
            <a:br>
              <a:rPr lang="fr-FR" sz="1800" dirty="0" smtClean="0"/>
            </a:br>
            <a:endParaRPr lang="fr-FR" dirty="0"/>
          </a:p>
        </p:txBody>
      </p:sp>
      <p:sp>
        <p:nvSpPr>
          <p:cNvPr id="3" name="Espace réservé du contenu 2"/>
          <p:cNvSpPr>
            <a:spLocks noGrp="1"/>
          </p:cNvSpPr>
          <p:nvPr>
            <p:ph idx="1"/>
          </p:nvPr>
        </p:nvSpPr>
        <p:spPr>
          <a:xfrm flipV="1">
            <a:off x="914400" y="6355559"/>
            <a:ext cx="7515252" cy="45719"/>
          </a:xfrm>
        </p:spPr>
        <p:txBody>
          <a:bodyPr>
            <a:normAutofit fontScale="25000" lnSpcReduction="20000"/>
          </a:bodyPr>
          <a:lstStyle/>
          <a:p>
            <a:pPr algn="ctr">
              <a:buNone/>
            </a:pPr>
            <a:endParaRPr lang="fr-FR" dirty="0" smtClean="0"/>
          </a:p>
        </p:txBody>
      </p:sp>
    </p:spTree>
  </p:cSld>
  <p:clrMapOvr>
    <a:masterClrMapping/>
  </p:clrMapOvr>
  <p:transition>
    <p:cover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google.fr/url?source=imglanding&amp;ct=img&amp;q=http://www.maladiesvasculairesrares.com/IMG/jpg/Arte_rio_ARD_FMD_multifocale_=_me_diale_ou_pe_rime_diale.jpg&amp;sa=X&amp;ved=0CAkQ8wdqFQoTCPqS3cTqjcYCFYNcFAodxbYAzg&amp;usg=AFQjCNHtrp1TLcpmyafmURHNMFqf_FBVOQ"/>
          <p:cNvPicPr>
            <a:picLocks noChangeAspect="1" noChangeArrowheads="1"/>
          </p:cNvPicPr>
          <p:nvPr/>
        </p:nvPicPr>
        <p:blipFill>
          <a:blip r:embed="rId2"/>
          <a:srcRect/>
          <a:stretch>
            <a:fillRect/>
          </a:stretch>
        </p:blipFill>
        <p:spPr bwMode="auto">
          <a:xfrm>
            <a:off x="369889" y="685799"/>
            <a:ext cx="3702045" cy="4100523"/>
          </a:xfrm>
          <a:prstGeom prst="rect">
            <a:avLst/>
          </a:prstGeom>
          <a:noFill/>
        </p:spPr>
      </p:pic>
      <p:sp>
        <p:nvSpPr>
          <p:cNvPr id="3" name="ZoneTexte 2"/>
          <p:cNvSpPr txBox="1"/>
          <p:nvPr/>
        </p:nvSpPr>
        <p:spPr>
          <a:xfrm>
            <a:off x="714348" y="5220314"/>
            <a:ext cx="2773516" cy="923330"/>
          </a:xfrm>
          <a:prstGeom prst="rect">
            <a:avLst/>
          </a:prstGeom>
          <a:noFill/>
        </p:spPr>
        <p:txBody>
          <a:bodyPr wrap="none" rtlCol="0">
            <a:spAutoFit/>
          </a:bodyPr>
          <a:lstStyle/>
          <a:p>
            <a:r>
              <a:rPr lang="fr-FR" dirty="0" smtClean="0"/>
              <a:t>Sténose en collier de perles</a:t>
            </a:r>
          </a:p>
          <a:p>
            <a:r>
              <a:rPr lang="fr-FR" dirty="0" smtClean="0"/>
              <a:t>Dysplasie  fibromusculaire </a:t>
            </a:r>
          </a:p>
          <a:p>
            <a:r>
              <a:rPr lang="fr-FR" dirty="0" smtClean="0"/>
              <a:t>De l’artère rénale </a:t>
            </a:r>
            <a:endParaRPr lang="fr-FR" dirty="0"/>
          </a:p>
        </p:txBody>
      </p:sp>
      <p:pic>
        <p:nvPicPr>
          <p:cNvPr id="1028" name="Picture 4" descr="http://www.google.fr/url?source=imglanding&amp;ct=img&amp;q=http://www.dr-paraskevas.com/css/images/fr_202.jpg&amp;sa=X&amp;ved=0CAkQ8wdqFQoTCMzehoDsjcYCFUxWFAodf10Aag&amp;usg=AFQjCNFOYxaKLzB_RdG_OTmZ_jFEfVZ9FQ"/>
          <p:cNvPicPr>
            <a:picLocks noChangeAspect="1" noChangeArrowheads="1"/>
          </p:cNvPicPr>
          <p:nvPr/>
        </p:nvPicPr>
        <p:blipFill>
          <a:blip r:embed="rId3"/>
          <a:srcRect/>
          <a:stretch>
            <a:fillRect/>
          </a:stretch>
        </p:blipFill>
        <p:spPr bwMode="auto">
          <a:xfrm>
            <a:off x="4757756" y="285728"/>
            <a:ext cx="2886078" cy="1857388"/>
          </a:xfrm>
          <a:prstGeom prst="rect">
            <a:avLst/>
          </a:prstGeom>
          <a:noFill/>
        </p:spPr>
      </p:pic>
      <p:pic>
        <p:nvPicPr>
          <p:cNvPr id="1030" name="Picture 6" descr="http://www.google.fr/url?source=imglanding&amp;ct=img&amp;q=http://www.fmp-usmba.ac.ma/umvf/UMVFmiroir/campus-numeriques/campus-nephrologie/Cycle2/imageries/1401.jpg&amp;sa=X&amp;ved=0CAkQ8wdqFQoTCPuA45TsjcYCFYhYFAod1nkClg&amp;usg=AFQjCNHuCvN2P33TUZ45dL2hWs3fAGmCSA"/>
          <p:cNvPicPr>
            <a:picLocks noChangeAspect="1" noChangeArrowheads="1"/>
          </p:cNvPicPr>
          <p:nvPr/>
        </p:nvPicPr>
        <p:blipFill>
          <a:blip r:embed="rId4"/>
          <a:srcRect/>
          <a:stretch>
            <a:fillRect/>
          </a:stretch>
        </p:blipFill>
        <p:spPr bwMode="auto">
          <a:xfrm>
            <a:off x="4656169" y="2842878"/>
            <a:ext cx="3416293" cy="3300766"/>
          </a:xfrm>
          <a:prstGeom prst="rect">
            <a:avLst/>
          </a:prstGeom>
          <a:noFill/>
        </p:spPr>
      </p:pic>
      <p:sp>
        <p:nvSpPr>
          <p:cNvPr id="6" name="ZoneTexte 5"/>
          <p:cNvSpPr txBox="1"/>
          <p:nvPr/>
        </p:nvSpPr>
        <p:spPr>
          <a:xfrm>
            <a:off x="4429124" y="6274378"/>
            <a:ext cx="4118563" cy="369332"/>
          </a:xfrm>
          <a:prstGeom prst="rect">
            <a:avLst/>
          </a:prstGeom>
          <a:noFill/>
        </p:spPr>
        <p:txBody>
          <a:bodyPr wrap="none" rtlCol="0">
            <a:spAutoFit/>
          </a:bodyPr>
          <a:lstStyle/>
          <a:p>
            <a:r>
              <a:rPr lang="fr-FR" dirty="0" smtClean="0"/>
              <a:t>Sténose athéromateuse de l’artère rénale</a:t>
            </a:r>
            <a:endParaRPr lang="fr-FR" dirty="0"/>
          </a:p>
        </p:txBody>
      </p:sp>
      <p:sp>
        <p:nvSpPr>
          <p:cNvPr id="7" name="ZoneTexte 6"/>
          <p:cNvSpPr txBox="1"/>
          <p:nvPr/>
        </p:nvSpPr>
        <p:spPr>
          <a:xfrm>
            <a:off x="7786710" y="1357298"/>
            <a:ext cx="1280607" cy="369332"/>
          </a:xfrm>
          <a:prstGeom prst="rect">
            <a:avLst/>
          </a:prstGeom>
          <a:noFill/>
        </p:spPr>
        <p:txBody>
          <a:bodyPr wrap="none" rtlCol="0">
            <a:spAutoFit/>
          </a:bodyPr>
          <a:lstStyle/>
          <a:p>
            <a:r>
              <a:rPr lang="fr-FR" dirty="0" smtClean="0"/>
              <a:t>Post ostiale</a:t>
            </a:r>
            <a:endParaRPr lang="fr-FR" dirty="0"/>
          </a:p>
        </p:txBody>
      </p:sp>
      <p:sp>
        <p:nvSpPr>
          <p:cNvPr id="8" name="ZoneTexte 7"/>
          <p:cNvSpPr txBox="1"/>
          <p:nvPr/>
        </p:nvSpPr>
        <p:spPr>
          <a:xfrm>
            <a:off x="8215338" y="3857628"/>
            <a:ext cx="816249" cy="369332"/>
          </a:xfrm>
          <a:prstGeom prst="rect">
            <a:avLst/>
          </a:prstGeom>
          <a:noFill/>
        </p:spPr>
        <p:txBody>
          <a:bodyPr wrap="none" rtlCol="0">
            <a:spAutoFit/>
          </a:bodyPr>
          <a:lstStyle/>
          <a:p>
            <a:r>
              <a:rPr lang="fr-FR" dirty="0" smtClean="0"/>
              <a:t>ostiale</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71472" y="142852"/>
            <a:ext cx="8072494" cy="6660000"/>
          </a:xfrm>
        </p:spPr>
        <p:txBody>
          <a:bodyPr>
            <a:normAutofit lnSpcReduction="10000"/>
          </a:bodyPr>
          <a:lstStyle/>
          <a:p>
            <a:pPr>
              <a:buNone/>
            </a:pPr>
            <a:r>
              <a:rPr lang="fr-FR" sz="1600" dirty="0" smtClean="0">
                <a:latin typeface="+mj-lt"/>
              </a:rPr>
              <a:t>3-c Autres causes:</a:t>
            </a:r>
          </a:p>
          <a:p>
            <a:pPr>
              <a:buNone/>
            </a:pPr>
            <a:r>
              <a:rPr lang="fr-FR" sz="1600" dirty="0" smtClean="0">
                <a:latin typeface="+mj-lt"/>
              </a:rPr>
              <a:t>		- Maladie de Takayashu</a:t>
            </a:r>
          </a:p>
          <a:p>
            <a:pPr>
              <a:buNone/>
            </a:pPr>
            <a:r>
              <a:rPr lang="fr-FR" sz="1600" dirty="0" smtClean="0">
                <a:latin typeface="+mj-lt"/>
              </a:rPr>
              <a:t>		- Coarctation de l’aorte</a:t>
            </a:r>
          </a:p>
          <a:p>
            <a:pPr>
              <a:buNone/>
            </a:pPr>
            <a:r>
              <a:rPr lang="fr-FR" sz="1600" dirty="0" smtClean="0">
                <a:latin typeface="+mj-lt"/>
              </a:rPr>
              <a:t>		- Traumatisme abdominaux</a:t>
            </a:r>
          </a:p>
          <a:p>
            <a:pPr>
              <a:buNone/>
            </a:pPr>
            <a:r>
              <a:rPr lang="fr-FR" sz="1600" dirty="0" smtClean="0">
                <a:latin typeface="+mj-lt"/>
              </a:rPr>
              <a:t>		- Post-radiothérapie</a:t>
            </a:r>
          </a:p>
          <a:p>
            <a:pPr>
              <a:buNone/>
            </a:pPr>
            <a:r>
              <a:rPr lang="fr-FR" sz="1600" dirty="0" smtClean="0">
                <a:latin typeface="+mj-lt"/>
              </a:rPr>
              <a:t>		- Fibrose rétro-péritonéale</a:t>
            </a:r>
          </a:p>
          <a:p>
            <a:pPr>
              <a:buNone/>
            </a:pPr>
            <a:endParaRPr lang="fr-FR" sz="1600" dirty="0" smtClean="0">
              <a:latin typeface="+mj-lt"/>
            </a:endParaRPr>
          </a:p>
          <a:p>
            <a:pPr>
              <a:buNone/>
            </a:pPr>
            <a:r>
              <a:rPr lang="fr-FR" sz="1600" dirty="0" smtClean="0">
                <a:latin typeface="+mj-lt"/>
              </a:rPr>
              <a:t>4- Histoire naturelle de la sténose athéromateuse:</a:t>
            </a:r>
          </a:p>
          <a:p>
            <a:pPr>
              <a:buNone/>
            </a:pPr>
            <a:r>
              <a:rPr lang="fr-FR" sz="1600" dirty="0" smtClean="0">
                <a:latin typeface="+mj-lt"/>
              </a:rPr>
              <a:t>	- Similarité entre sténose carotidienne, des artères des membres inférieurs et des coronaires.</a:t>
            </a:r>
          </a:p>
          <a:p>
            <a:pPr>
              <a:buNone/>
            </a:pPr>
            <a:r>
              <a:rPr lang="fr-FR" sz="1600" dirty="0" smtClean="0">
                <a:latin typeface="+mj-lt"/>
              </a:rPr>
              <a:t>	- Les mécanismes de progression restent discutés.</a:t>
            </a:r>
          </a:p>
          <a:p>
            <a:pPr>
              <a:buNone/>
            </a:pPr>
            <a:r>
              <a:rPr lang="fr-FR" sz="1600" dirty="0" smtClean="0">
                <a:latin typeface="+mj-lt"/>
              </a:rPr>
              <a:t>	- La progression est en moyenne de 50% de la lésion initiale par an.</a:t>
            </a:r>
          </a:p>
          <a:p>
            <a:pPr>
              <a:buNone/>
            </a:pPr>
            <a:r>
              <a:rPr lang="fr-FR" sz="1600" dirty="0" smtClean="0">
                <a:latin typeface="+mj-lt"/>
              </a:rPr>
              <a:t>	- Le risque de thrombose est estimé à 10 % par an.</a:t>
            </a:r>
          </a:p>
          <a:p>
            <a:pPr>
              <a:buNone/>
            </a:pPr>
            <a:r>
              <a:rPr lang="fr-FR" sz="1600" dirty="0" smtClean="0">
                <a:latin typeface="+mj-lt"/>
              </a:rPr>
              <a:t>	- Le retentissement est variable:</a:t>
            </a:r>
          </a:p>
          <a:p>
            <a:pPr>
              <a:buNone/>
            </a:pPr>
            <a:r>
              <a:rPr lang="fr-FR" sz="1600" dirty="0" smtClean="0">
                <a:latin typeface="+mj-lt"/>
              </a:rPr>
              <a:t>		Latence</a:t>
            </a:r>
          </a:p>
          <a:p>
            <a:pPr>
              <a:buNone/>
            </a:pPr>
            <a:r>
              <a:rPr lang="fr-FR" sz="1600" dirty="0" smtClean="0">
                <a:latin typeface="+mj-lt"/>
              </a:rPr>
              <a:t>		Aggravation HTA</a:t>
            </a:r>
          </a:p>
          <a:p>
            <a:pPr>
              <a:buNone/>
            </a:pPr>
            <a:r>
              <a:rPr lang="fr-FR" sz="1600" dirty="0" smtClean="0">
                <a:latin typeface="+mj-lt"/>
              </a:rPr>
              <a:t>		Aggravation IRC</a:t>
            </a:r>
          </a:p>
          <a:p>
            <a:pPr>
              <a:buNone/>
            </a:pPr>
            <a:r>
              <a:rPr lang="fr-FR" sz="1600" dirty="0" smtClean="0">
                <a:latin typeface="+mj-lt"/>
              </a:rPr>
              <a:t>		Atrophie rénale</a:t>
            </a:r>
          </a:p>
          <a:p>
            <a:pPr>
              <a:buNone/>
            </a:pPr>
            <a:r>
              <a:rPr lang="fr-FR" sz="1600" dirty="0" smtClean="0">
                <a:latin typeface="+mj-lt"/>
              </a:rPr>
              <a:t>		Protéinurie (</a:t>
            </a:r>
            <a:r>
              <a:rPr lang="fr-FR" sz="1600" dirty="0" err="1" smtClean="0">
                <a:latin typeface="+mj-lt"/>
              </a:rPr>
              <a:t>microalbuminurie</a:t>
            </a:r>
            <a:r>
              <a:rPr lang="fr-FR" sz="1600" dirty="0" smtClean="0">
                <a:latin typeface="+mj-lt"/>
              </a:rPr>
              <a:t>)</a:t>
            </a:r>
          </a:p>
          <a:p>
            <a:pPr>
              <a:buNone/>
            </a:pPr>
            <a:r>
              <a:rPr lang="fr-FR" sz="1600" dirty="0" smtClean="0">
                <a:latin typeface="+mj-lt"/>
              </a:rPr>
              <a:t>		Insuffisance cardiaque + OAP (sténoses bilatérales)</a:t>
            </a:r>
          </a:p>
          <a:p>
            <a:pPr>
              <a:buNone/>
            </a:pPr>
            <a:r>
              <a:rPr lang="fr-FR" sz="1600" dirty="0" smtClean="0">
                <a:latin typeface="+mj-lt"/>
              </a:rPr>
              <a:t>		Facteur de Risque cardiovasculaire (surmortalité)</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142852"/>
            <a:ext cx="8215370" cy="6286544"/>
          </a:xfrm>
        </p:spPr>
        <p:txBody>
          <a:bodyPr/>
          <a:lstStyle/>
          <a:p>
            <a:r>
              <a:rPr lang="fr-FR" sz="1600" dirty="0" smtClean="0"/>
              <a:t/>
            </a:r>
            <a:br>
              <a:rPr lang="fr-FR" sz="1600" dirty="0" smtClean="0"/>
            </a:br>
            <a:r>
              <a:rPr lang="fr-FR" sz="1600" dirty="0" smtClean="0"/>
              <a:t/>
            </a:r>
            <a:br>
              <a:rPr lang="fr-FR" sz="1600" dirty="0" smtClean="0"/>
            </a:br>
            <a:r>
              <a:rPr lang="fr-FR" sz="1600" dirty="0" smtClean="0"/>
              <a:t/>
            </a:r>
            <a:br>
              <a:rPr lang="fr-FR" sz="1600" dirty="0" smtClean="0"/>
            </a:br>
            <a:r>
              <a:rPr lang="fr-FR" sz="1600" dirty="0" smtClean="0"/>
              <a:t>5)</a:t>
            </a:r>
            <a:r>
              <a:rPr lang="fr-FR" sz="1600" u="sng" dirty="0" smtClean="0"/>
              <a:t>Physiopathologie et  modèles expérimentaux:</a:t>
            </a:r>
            <a:r>
              <a:rPr lang="fr-FR" sz="1600" dirty="0" smtClean="0"/>
              <a:t/>
            </a:r>
            <a:br>
              <a:rPr lang="fr-FR" sz="1600" dirty="0" smtClean="0"/>
            </a:br>
            <a:r>
              <a:rPr lang="fr-FR" sz="1600" dirty="0" smtClean="0"/>
              <a:t>	</a:t>
            </a:r>
            <a:br>
              <a:rPr lang="fr-FR" sz="1600" dirty="0" smtClean="0"/>
            </a:br>
            <a:r>
              <a:rPr lang="fr-FR" sz="1600" dirty="0" smtClean="0"/>
              <a:t>5-a) Le système rénine-angiotensine et le Débit de Filtration Glomérulaire:</a:t>
            </a:r>
            <a:br>
              <a:rPr lang="fr-FR" sz="1600" dirty="0" smtClean="0"/>
            </a:br>
            <a:r>
              <a:rPr lang="fr-FR" sz="1600" dirty="0" smtClean="0"/>
              <a:t>	</a:t>
            </a:r>
            <a:br>
              <a:rPr lang="fr-FR" sz="1600" dirty="0" smtClean="0"/>
            </a:br>
            <a:r>
              <a:rPr lang="fr-FR" sz="1600" dirty="0" smtClean="0"/>
              <a:t>	Le fonctionnement néphronique est </a:t>
            </a:r>
            <a:r>
              <a:rPr lang="fr-FR" sz="1600" dirty="0" err="1" smtClean="0"/>
              <a:t>auto-régulé</a:t>
            </a:r>
            <a:r>
              <a:rPr lang="fr-FR" sz="1600" dirty="0" smtClean="0"/>
              <a:t> pour permettre de maintenir le débite de filtration glomérulaire et les processus tubulaires adaptés aux besoins de l’organisme.</a:t>
            </a:r>
            <a:br>
              <a:rPr lang="fr-FR" sz="1600" dirty="0" smtClean="0"/>
            </a:br>
            <a:r>
              <a:rPr lang="fr-FR" sz="1600" dirty="0" smtClean="0"/>
              <a:t/>
            </a:r>
            <a:br>
              <a:rPr lang="fr-FR" sz="1600" dirty="0" smtClean="0"/>
            </a:br>
            <a:r>
              <a:rPr lang="fr-FR" sz="1600" dirty="0" smtClean="0"/>
              <a:t>	La pression intra-glomérulaire et la fraction filtrée de sodium </a:t>
            </a:r>
            <a:br>
              <a:rPr lang="fr-FR" sz="1600" dirty="0" smtClean="0"/>
            </a:br>
            <a:r>
              <a:rPr lang="fr-FR" sz="1600" dirty="0" smtClean="0"/>
              <a:t>sont modulables</a:t>
            </a:r>
            <a:br>
              <a:rPr lang="fr-FR" sz="1600" dirty="0" smtClean="0"/>
            </a:br>
            <a:r>
              <a:rPr lang="fr-FR" sz="1600" dirty="0" smtClean="0"/>
              <a:t/>
            </a:r>
            <a:br>
              <a:rPr lang="fr-FR" sz="1600" dirty="0" smtClean="0"/>
            </a:br>
            <a:r>
              <a:rPr lang="fr-FR" sz="1600" dirty="0" smtClean="0"/>
              <a:t>	L’élément qui permet régulation est l’Appareil Juxta Glomérulaire(AJG) qu’est sensible à la pression intra-glomérulaire et à la concentration de sodium dans le tube contourné distal dont L’AJG est en contact</a:t>
            </a:r>
            <a:br>
              <a:rPr lang="fr-FR" sz="1600" dirty="0" smtClean="0"/>
            </a:br>
            <a:r>
              <a:rPr lang="fr-FR" sz="1600" dirty="0" smtClean="0"/>
              <a:t>	</a:t>
            </a:r>
            <a:br>
              <a:rPr lang="fr-FR" sz="1600" dirty="0" smtClean="0"/>
            </a:br>
            <a:r>
              <a:rPr lang="fr-FR" sz="1600" dirty="0" smtClean="0"/>
              <a:t>	Le débit de filtration glomérulaire (G) est adapté par la différence de pression entre artériole afférente (</a:t>
            </a:r>
            <a:r>
              <a:rPr lang="fr-FR" sz="1600" dirty="0" err="1" smtClean="0"/>
              <a:t>Aff</a:t>
            </a:r>
            <a:r>
              <a:rPr lang="fr-FR" sz="1600" dirty="0" smtClean="0"/>
              <a:t>) et efférente (</a:t>
            </a:r>
            <a:r>
              <a:rPr lang="fr-FR" sz="1600" dirty="0" err="1" smtClean="0"/>
              <a:t>Eff</a:t>
            </a:r>
            <a:r>
              <a:rPr lang="fr-FR" sz="1600" dirty="0" smtClean="0"/>
              <a:t>) (loi de </a:t>
            </a:r>
            <a:r>
              <a:rPr lang="fr-FR" sz="1600" dirty="0" err="1" smtClean="0"/>
              <a:t>Starling</a:t>
            </a:r>
            <a:r>
              <a:rPr lang="fr-FR" sz="1600" dirty="0" smtClean="0"/>
              <a:t>) par un équilibre entre médiateurs:</a:t>
            </a:r>
            <a:br>
              <a:rPr lang="fr-FR" sz="1600" dirty="0" smtClean="0"/>
            </a:br>
            <a:r>
              <a:rPr lang="fr-FR" sz="1600" dirty="0" smtClean="0"/>
              <a:t>	- Vasodilatateurs (NO, bradykinine) et </a:t>
            </a:r>
            <a:br>
              <a:rPr lang="fr-FR" sz="1600" dirty="0" smtClean="0"/>
            </a:br>
            <a:r>
              <a:rPr lang="fr-FR" sz="1600" dirty="0" smtClean="0"/>
              <a:t>	- Vasoconstricteurs (angiotensine II résultante de la</a:t>
            </a:r>
            <a:br>
              <a:rPr lang="fr-FR" sz="1600" dirty="0" smtClean="0"/>
            </a:br>
            <a:r>
              <a:rPr lang="fr-FR" sz="1600" dirty="0" smtClean="0"/>
              <a:t>production </a:t>
            </a:r>
            <a:r>
              <a:rPr lang="fr-FR" sz="1600" dirty="0" err="1" smtClean="0"/>
              <a:t>paracrine</a:t>
            </a:r>
            <a:r>
              <a:rPr lang="fr-FR" sz="1600" dirty="0" smtClean="0"/>
              <a:t> et endocrine de rénine par l’AJG)</a:t>
            </a:r>
            <a:r>
              <a:rPr lang="fr-FR" sz="1800" dirty="0" smtClean="0"/>
              <a:t>.</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r>
              <a:rPr lang="fr-FR" sz="1800" dirty="0" smtClean="0"/>
              <a:t>	</a:t>
            </a:r>
            <a:br>
              <a:rPr lang="fr-FR" sz="1800" dirty="0" smtClean="0"/>
            </a:br>
            <a:r>
              <a:rPr lang="fr-FR" sz="1800" dirty="0" smtClean="0"/>
              <a:t/>
            </a:r>
            <a:br>
              <a:rPr lang="fr-FR" sz="1800" dirty="0" smtClean="0"/>
            </a:br>
            <a:r>
              <a:rPr lang="fr-FR" sz="1800" dirty="0" smtClean="0"/>
              <a:t>        </a:t>
            </a:r>
            <a:br>
              <a:rPr lang="fr-FR" sz="1800" dirty="0" smtClean="0"/>
            </a:br>
            <a:r>
              <a:rPr lang="fr-FR" sz="1800" dirty="0" smtClean="0"/>
              <a:t/>
            </a:r>
            <a:br>
              <a:rPr lang="fr-FR" sz="1800" dirty="0" smtClean="0"/>
            </a:br>
            <a:r>
              <a:rPr lang="fr-FR" sz="1800" dirty="0" smtClean="0"/>
              <a:t>	La compréhension de la physiopathologie de l’HTA </a:t>
            </a:r>
            <a:r>
              <a:rPr lang="fr-FR" sz="1800" dirty="0" err="1" smtClean="0"/>
              <a:t>réno</a:t>
            </a:r>
            <a:r>
              <a:rPr lang="fr-FR" sz="1800" dirty="0" smtClean="0"/>
              <a:t>-vasculaire est rendu possible par les modèles de </a:t>
            </a:r>
            <a:r>
              <a:rPr lang="fr-FR" sz="1800" dirty="0" err="1" smtClean="0"/>
              <a:t>Goldblatt</a:t>
            </a:r>
            <a:r>
              <a:rPr lang="fr-FR" sz="1800" dirty="0" smtClean="0"/>
              <a:t>.</a:t>
            </a:r>
            <a:br>
              <a:rPr lang="fr-FR" sz="1800" dirty="0" smtClean="0"/>
            </a:br>
            <a:r>
              <a:rPr lang="fr-FR" sz="1800" dirty="0" smtClean="0"/>
              <a:t/>
            </a:r>
            <a:br>
              <a:rPr lang="fr-FR" sz="1800" dirty="0" smtClean="0"/>
            </a:br>
            <a:r>
              <a:rPr lang="fr-FR" sz="1800" dirty="0" smtClean="0"/>
              <a:t>	4-1) </a:t>
            </a:r>
            <a:r>
              <a:rPr lang="fr-FR" sz="1800" u="sng" dirty="0" smtClean="0"/>
              <a:t>Model un rein, un clip:</a:t>
            </a:r>
            <a:r>
              <a:rPr lang="fr-FR" sz="1800" dirty="0" smtClean="0"/>
              <a:t> le maintient du DFG et de la fraction filtrée du Na est rendu possible  par la mise en jeu de l’angiotensine II.</a:t>
            </a:r>
            <a:br>
              <a:rPr lang="fr-FR" sz="1800" dirty="0" smtClean="0"/>
            </a:br>
            <a:r>
              <a:rPr lang="fr-FR" sz="1800" dirty="0" smtClean="0"/>
              <a:t>	4-2) </a:t>
            </a:r>
            <a:r>
              <a:rPr lang="fr-FR" sz="1800" u="sng" dirty="0" smtClean="0"/>
              <a:t>Model deux reins, un clip:</a:t>
            </a:r>
            <a:r>
              <a:rPr lang="fr-FR" sz="1800" dirty="0" smtClean="0"/>
              <a:t/>
            </a:r>
            <a:br>
              <a:rPr lang="fr-FR" sz="1800" dirty="0" smtClean="0"/>
            </a:br>
            <a:r>
              <a:rPr lang="fr-FR" sz="1800" dirty="0" smtClean="0"/>
              <a:t>o gradient de pression la pression artérielle augmente au début par l’entremise de la vasoconstriction induite par l’angiotensine II, secondairement la réabsorption de sodium induite par l’aldostérone inhibe la stimulation de la rénine.</a:t>
            </a:r>
            <a:br>
              <a:rPr lang="fr-FR" sz="1800" dirty="0" smtClean="0"/>
            </a:br>
            <a:r>
              <a:rPr lang="fr-FR" sz="1800" dirty="0" smtClean="0"/>
              <a:t>	4-3) </a:t>
            </a:r>
            <a:r>
              <a:rPr lang="fr-FR" sz="1800" u="sng" dirty="0" smtClean="0"/>
              <a:t>Model deux reins, deux clips:</a:t>
            </a:r>
            <a:r>
              <a:rPr lang="fr-FR" sz="1800" dirty="0" smtClean="0"/>
              <a:t> l’HTA est dépendante de la vasoconstriction.</a:t>
            </a:r>
            <a:br>
              <a:rPr lang="fr-FR" sz="1800" dirty="0" smtClean="0"/>
            </a:br>
            <a:r>
              <a:rPr lang="fr-FR" sz="1800" dirty="0" smtClean="0"/>
              <a:t/>
            </a:r>
            <a:br>
              <a:rPr lang="fr-FR" sz="1800" dirty="0" smtClean="0"/>
            </a:br>
            <a:r>
              <a:rPr lang="fr-FR" sz="1800" dirty="0" smtClean="0"/>
              <a:t/>
            </a:r>
            <a:br>
              <a:rPr lang="fr-FR" sz="1800" dirty="0" smtClean="0"/>
            </a:br>
            <a:endParaRPr lang="fr-FR" sz="1800" dirty="0"/>
          </a:p>
        </p:txBody>
      </p:sp>
    </p:spTree>
  </p:cSld>
  <p:clrMapOvr>
    <a:masterClrMapping/>
  </p:clrMapOvr>
  <p:transition>
    <p:cover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beltina.org/pics/nephron.jpg"/>
          <p:cNvPicPr>
            <a:picLocks noChangeAspect="1" noChangeArrowheads="1"/>
          </p:cNvPicPr>
          <p:nvPr/>
        </p:nvPicPr>
        <p:blipFill>
          <a:blip r:embed="rId2"/>
          <a:srcRect/>
          <a:stretch>
            <a:fillRect/>
          </a:stretch>
        </p:blipFill>
        <p:spPr bwMode="auto">
          <a:xfrm>
            <a:off x="1571604" y="1214422"/>
            <a:ext cx="6455495" cy="4752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3" name="Picture 3" descr="C:\Users\maachi\Desktop\Untitled-1.jpg"/>
          <p:cNvPicPr>
            <a:picLocks noChangeAspect="1" noChangeArrowheads="1"/>
          </p:cNvPicPr>
          <p:nvPr/>
        </p:nvPicPr>
        <p:blipFill>
          <a:blip r:embed="rId2"/>
          <a:srcRect/>
          <a:stretch>
            <a:fillRect/>
          </a:stretch>
        </p:blipFill>
        <p:spPr bwMode="auto">
          <a:xfrm>
            <a:off x="425484" y="2791148"/>
            <a:ext cx="8289920" cy="3924000"/>
          </a:xfrm>
          <a:prstGeom prst="rect">
            <a:avLst/>
          </a:prstGeom>
          <a:noFill/>
        </p:spPr>
      </p:pic>
      <p:pic>
        <p:nvPicPr>
          <p:cNvPr id="4" name="Picture 4" descr="http://www.corpshumain.ca/images/Rein_juxtaglom_F_fr.jpg"/>
          <p:cNvPicPr>
            <a:picLocks noChangeAspect="1" noChangeArrowheads="1"/>
          </p:cNvPicPr>
          <p:nvPr/>
        </p:nvPicPr>
        <p:blipFill>
          <a:blip r:embed="rId3"/>
          <a:srcRect/>
          <a:stretch>
            <a:fillRect/>
          </a:stretch>
        </p:blipFill>
        <p:spPr bwMode="auto">
          <a:xfrm>
            <a:off x="2500298" y="142852"/>
            <a:ext cx="3046789" cy="24480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844" y="1315148"/>
            <a:ext cx="8640000" cy="3816000"/>
          </a:xfrm>
          <a:prstGeom prst="rect">
            <a:avLst/>
          </a:prstGeom>
        </p:spPr>
        <p:txBody>
          <a:bodyPr>
            <a:spAutoFit/>
          </a:bodyPr>
          <a:lstStyle/>
          <a:p>
            <a:r>
              <a:rPr lang="fr-FR" dirty="0" smtClean="0">
                <a:latin typeface="+mj-lt"/>
              </a:rPr>
              <a:t>La compréhension de la physiopathologie de l’HTA </a:t>
            </a:r>
            <a:r>
              <a:rPr lang="fr-FR" dirty="0" err="1" smtClean="0">
                <a:latin typeface="+mj-lt"/>
              </a:rPr>
              <a:t>réno</a:t>
            </a:r>
            <a:r>
              <a:rPr lang="fr-FR" dirty="0" smtClean="0">
                <a:latin typeface="+mj-lt"/>
              </a:rPr>
              <a:t>-vasculaire est rendu possible par les modèles de </a:t>
            </a:r>
            <a:r>
              <a:rPr lang="fr-FR" dirty="0" err="1" smtClean="0">
                <a:latin typeface="+mj-lt"/>
              </a:rPr>
              <a:t>Goldblatt</a:t>
            </a:r>
            <a:r>
              <a:rPr lang="fr-FR" dirty="0" smtClean="0">
                <a:latin typeface="+mj-lt"/>
              </a:rPr>
              <a:t>.</a:t>
            </a:r>
            <a:br>
              <a:rPr lang="fr-FR" dirty="0" smtClean="0">
                <a:latin typeface="+mj-lt"/>
              </a:rPr>
            </a:br>
            <a:r>
              <a:rPr lang="fr-FR" dirty="0" smtClean="0">
                <a:latin typeface="+mj-lt"/>
              </a:rPr>
              <a:t/>
            </a:r>
            <a:br>
              <a:rPr lang="fr-FR" dirty="0" smtClean="0">
                <a:latin typeface="+mj-lt"/>
              </a:rPr>
            </a:br>
            <a:r>
              <a:rPr lang="fr-FR" dirty="0" smtClean="0">
                <a:latin typeface="+mj-lt"/>
              </a:rPr>
              <a:t>	5-b-1) </a:t>
            </a:r>
            <a:r>
              <a:rPr lang="fr-FR" u="sng" dirty="0" smtClean="0">
                <a:latin typeface="+mj-lt"/>
              </a:rPr>
              <a:t>Model un rein, un clip:</a:t>
            </a:r>
            <a:r>
              <a:rPr lang="fr-FR" dirty="0" smtClean="0">
                <a:latin typeface="+mj-lt"/>
              </a:rPr>
              <a:t> Le maintient du DFG et de la fraction filtrée du Na est rendu possible  par la mise en jeu de l’angiotensine II.</a:t>
            </a:r>
            <a:br>
              <a:rPr lang="fr-FR" dirty="0" smtClean="0">
                <a:latin typeface="+mj-lt"/>
              </a:rPr>
            </a:br>
            <a:r>
              <a:rPr lang="fr-FR" dirty="0" smtClean="0">
                <a:latin typeface="+mj-lt"/>
              </a:rPr>
              <a:t>	4-b-2) </a:t>
            </a:r>
            <a:r>
              <a:rPr lang="fr-FR" u="sng" dirty="0" smtClean="0">
                <a:latin typeface="+mj-lt"/>
              </a:rPr>
              <a:t>Model deux reins, un clip:</a:t>
            </a:r>
            <a:r>
              <a:rPr lang="fr-FR" dirty="0" smtClean="0">
                <a:latin typeface="+mj-lt"/>
              </a:rPr>
              <a:t/>
            </a:r>
            <a:br>
              <a:rPr lang="fr-FR" dirty="0" smtClean="0">
                <a:latin typeface="+mj-lt"/>
              </a:rPr>
            </a:br>
            <a:r>
              <a:rPr lang="fr-FR" dirty="0" smtClean="0">
                <a:latin typeface="+mj-lt"/>
              </a:rPr>
              <a:t>Le gradient de pression  artérielle augmente au début par l’entremise de la vasoconstriction induite par l’angiotensine II, secondairement la réabsorption de sodium induite par l’aldostérone inhibe la stimulation de la rénine.</a:t>
            </a:r>
            <a:br>
              <a:rPr lang="fr-FR" dirty="0" smtClean="0">
                <a:latin typeface="+mj-lt"/>
              </a:rPr>
            </a:br>
            <a:r>
              <a:rPr lang="fr-FR" dirty="0" smtClean="0">
                <a:latin typeface="+mj-lt"/>
              </a:rPr>
              <a:t>	4-b-3) </a:t>
            </a:r>
            <a:r>
              <a:rPr lang="fr-FR" u="sng" dirty="0" smtClean="0">
                <a:latin typeface="+mj-lt"/>
              </a:rPr>
              <a:t>Model deux reins, deux clips:</a:t>
            </a:r>
            <a:r>
              <a:rPr lang="fr-FR" dirty="0" smtClean="0">
                <a:latin typeface="+mj-lt"/>
              </a:rPr>
              <a:t> L’HTA est dépendante de la vasoconstriction</a:t>
            </a:r>
            <a:endParaRPr lang="fr-FR" dirty="0">
              <a:latin typeface="+mj-lt"/>
            </a:endParaRPr>
          </a:p>
        </p:txBody>
      </p:sp>
      <p:sp>
        <p:nvSpPr>
          <p:cNvPr id="6" name="ZoneTexte 5"/>
          <p:cNvSpPr txBox="1"/>
          <p:nvPr/>
        </p:nvSpPr>
        <p:spPr>
          <a:xfrm>
            <a:off x="500034" y="857232"/>
            <a:ext cx="4110421" cy="369332"/>
          </a:xfrm>
          <a:prstGeom prst="rect">
            <a:avLst/>
          </a:prstGeom>
          <a:noFill/>
        </p:spPr>
        <p:txBody>
          <a:bodyPr wrap="none" rtlCol="0">
            <a:spAutoFit/>
          </a:bodyPr>
          <a:lstStyle/>
          <a:p>
            <a:r>
              <a:rPr lang="fr-FR" dirty="0" smtClean="0">
                <a:latin typeface="+mj-lt"/>
              </a:rPr>
              <a:t>5-b </a:t>
            </a:r>
            <a:r>
              <a:rPr lang="fr-FR" i="1" dirty="0" smtClean="0">
                <a:latin typeface="+mj-lt"/>
              </a:rPr>
              <a:t>Modèles de </a:t>
            </a:r>
            <a:r>
              <a:rPr lang="fr-FR" i="1" dirty="0" err="1" smtClean="0">
                <a:latin typeface="+mj-lt"/>
              </a:rPr>
              <a:t>Goldblatt</a:t>
            </a:r>
            <a:r>
              <a:rPr lang="fr-FR" i="1" dirty="0" smtClean="0">
                <a:latin typeface="+mj-lt"/>
              </a:rPr>
              <a:t> (1934)</a:t>
            </a:r>
            <a:endParaRPr lang="fr-FR" dirty="0">
              <a:latin typeface="+mj-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étro">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é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2323</TotalTime>
  <Words>86</Words>
  <Application>Microsoft Office PowerPoint</Application>
  <PresentationFormat>Affichage à l'écran (4:3)</PresentationFormat>
  <Paragraphs>76</Paragraphs>
  <Slides>20</Slides>
  <Notes>2</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Métro</vt:lpstr>
      <vt:lpstr>HYPERTENSION ARTERIELLE RENO-VASCULaIRES</vt:lpstr>
      <vt:lpstr>  1)Définition: L’hypertension artérielle réno-vasculaire est une élévation permanente de la pression artérielle secondaire à une sténose sur l’une des artères rénales ou une de leurs branches. La relation de cause à effet doit être établie.   2)Epidémiologie: l’HTA R-V est une maladie à incidence faible, elle représente 1 à 5 % de l’ensemble des HTA. Sa fréquence augmente à 10% lorsqu’on cible une population spécifique:    -Sujets âgés de 55 ans et plus.   -athérome. (30% si atteinte coronarienne)  -IRC.  -diabète type II.                         2)   2)Epidimiologie           </vt:lpstr>
      <vt:lpstr>3)Les causes de l’HTA réno-vasculaires:  Elles sont différentes selon le contexte d’apparition, parmi lesquelles on peut citer l’âge, la pathologie vasculaire, la présence ou non d’une IRC, le potentiel évolutif, les possibilités thérapeutiques et la réponses au traitement.  3-a)Les sténoses athéromateuses: 95% des HTA réno-vasculaires. Elles sont ostiales ou juxta-ostiales     3-b)La dysplasie fibromusculaire  : 5% des HTA réno-vasculaires. Est une pathologie non inflammatoire, non athéromateuse, touchant les artères de moyen et de petit calibre Sa localisation histologique: -Intimale, médiale et péri-adventitielle Caractéristique: Alternance en collier de perles          Anévrismes          Dissections          Bilatéralité (25%)  </vt:lpstr>
      <vt:lpstr>Diapositive 4</vt:lpstr>
      <vt:lpstr>Diapositive 5</vt:lpstr>
      <vt:lpstr>   5)Physiopathologie et  modèles expérimentaux:   5-a) Le système rénine-angiotensine et le Débit de Filtration Glomérulaire:    Le fonctionnement néphronique est auto-régulé pour permettre de maintenir le débite de filtration glomérulaire et les processus tubulaires adaptés aux besoins de l’organisme.   La pression intra-glomérulaire et la fraction filtrée de sodium  sont modulables   L’élément qui permet régulation est l’Appareil Juxta Glomérulaire(AJG) qu’est sensible à la pression intra-glomérulaire et à la concentration de sodium dans le tube contourné distal dont L’AJG est en contact    Le débit de filtration glomérulaire (G) est adapté par la différence de pression entre artériole afférente (Aff) et efférente (Eff) (loi de Starling) par un équilibre entre médiateurs:  - Vasodilatateurs (NO, bradykinine) et   - Vasoconstricteurs (angiotensine II résultante de la production paracrine et endocrine de rénine par l’AJG).                        La compréhension de la physiopathologie de l’HTA réno-vasculaire est rendu possible par les modèles de Goldblatt.   4-1) Model un rein, un clip: le maintient du DFG et de la fraction filtrée du Na est rendu possible  par la mise en jeu de l’angiotensine II.  4-2) Model deux reins, un clip: o gradient de pression la pression artérielle augmente au début par l’entremise de la vasoconstriction induite par l’angiotensine II, secondairement la réabsorption de sodium induite par l’aldostérone inhibe la stimulation de la rénine.  4-3) Model deux reins, deux clips: l’HTA est dépendante de la vasoconstriction.   </vt:lpstr>
      <vt:lpstr>Diapositive 7</vt:lpstr>
      <vt:lpstr>Diapositive 8</vt:lpstr>
      <vt:lpstr>Diapositive 9</vt:lpstr>
      <vt:lpstr>Diapositive 10</vt:lpstr>
      <vt:lpstr>   6)Les manifestations cliniques évocatrices de l’hypertension artérielle réno-vasculaires:   -HTA maligne ou résistante au traitement.  -Augmentation aigue de la PA chez un patient hypertendu stable.  -Athérome diffus chez sujet de plus de 50 ans fumeur.  -Flush d’OAP.  -HTA précoce &lt; 20 ans.  -Elévation de la créatinine.  -Elévation de la créatinine sous IEC ou sous anti ARA II.  -Asymétrie de taille et de fonction entre les deux reins.  -Souffle abdominal systolo-diastolique.  -Hypokaliémie.      </vt:lpstr>
      <vt:lpstr>7)Diagnostic de l’HTA réno-vasculaire:   7-1)Activité Rénine périphérique: ARP augmente chez 50 à 80 % des patients avec HTA réno-vasculaire. Cette augmentation est majorée par la prise de 25 à 50 mg de captopril une heure avant la prise de sang.   7-2)Scintigraphie rénale: elle a une sensibilité limitée à 75% cette sensibilité augmente par la prise de 25 à 50mg de captopril une heure avant l’examen. Deux critères sont en faveur de l’HTA réno-vasculaire:  -Diminution de la captation dans le rein atteint à moins de 40% du débit de filtration.  -Le pic de captation retardé à plus de 10à11 mn au lieu de 3à6mn.   7-3)Echo-doppler: examen non invasif, de réalisation simple, il donne des informations anatomiques et fonctionnelles, peut détecter des lésions uni ou bilatérales, cependant 3 inconvénients émaille la pratique de l’Echo-doppler:           </vt:lpstr>
      <vt:lpstr> - Impossibilité technique (sujets obèses, gaz digestifs).  - Difficultés techniques résultats opérateurs dépendants.  - Examen long.   Les critères pathologiques en faveur de la sténose sont:   - Accélération des vitesses à proximité de la sténose.  - Chute de ces même vitesses en distal avec augmentation du temps de montées.  - Augmentation  de l’index de résistance par rapport au coté controlatéral.   - Augmentation de la circulation collatérale.   La valeur prédictive positive/négative est de 95% lorsque les patients sont sélectionnés.   7-4)Angio-RMN: Se fait avec injection de gadolinium (produit non toxique pour le rein). Cet examen possède une sensibilité de 100% et une spécificité de 96%. Inconvénient: -surestimation des lésions.        -non visualisation des artères rénales accessoires. CI: patients avec implant métallique.      </vt:lpstr>
      <vt:lpstr>     7-5)Scanner hélicoïdal:    - Possède une sensibilité de 98%, une spécificité de 94%. Nécessite l’utilisation de produits de contraste (risque pour les malades avec IRC).  7-6 Angiographie numérisée:    - Est un examen de référence,  il permet dans tous les cas de confirmer ou d’infirmer le diagnostique   - Invasif    - Thérapeutique         </vt:lpstr>
      <vt:lpstr>Diapositive 15</vt:lpstr>
      <vt:lpstr>    8)Signification des lésions sténotiques:   La responsabilité de la sténose de l’artère rénale dans l’apparition de l’HTA est de 15 à 20% des cas, ceci est démontré lorsque la revascularisation permet de corriger l’HTA.  L’HTA est présumée réno-vasculaire sur des critères suivants:   -Augmentation brutale de la PA alors que les valeurs étaient stables.  -Réponse au traitement par les IEC.  -Sténose &gt; à 75% ou &gt;50% avec dilatation post sténotique.  -Gradient de concentration de la rénine entre la veine rénale du coté sténosé et la veine rénale du rein controlatéral.  </vt:lpstr>
      <vt:lpstr>      9)Traitement: Le traitement de la sténose de l’artère rénale doit être individualisé et la revascularisation envisagée que si elle apporte un bénéfice en terme de survie.  Les options thérapeutiques sont les suivantes:  Mesures générales:  -Arrêt tabac.  -Statine.  -Antiagrégants plaquettaires.  </vt:lpstr>
      <vt:lpstr>Diapositive 18</vt:lpstr>
      <vt:lpstr>Diapositive 19</vt:lpstr>
      <vt:lpstr> 10)Conclusion:   - L’HTA réno-vasculaire est rare, elle ne représente que 1 à 5% de l’ensemble des hypertensions artérielles.   - La présentation clinique est souvent grave ce qui expose les patients au décès, si le traitement n’est pas entrepris.     - Il s’agit d’une HTA secondaire, dont le traitement peut être radical à condition que la responsabilité de SAR dans l’HTA soit démontrée.</vt:lpstr>
    </vt:vector>
  </TitlesOfParts>
  <Company>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HYPERTENSION ARTERIELLE RENO-VASCULIRES</dc:title>
  <dc:creator>X</dc:creator>
  <cp:lastModifiedBy>Pr SAADA</cp:lastModifiedBy>
  <cp:revision>74</cp:revision>
  <dcterms:created xsi:type="dcterms:W3CDTF">2008-04-16T14:06:29Z</dcterms:created>
  <dcterms:modified xsi:type="dcterms:W3CDTF">2022-02-03T08:11:58Z</dcterms:modified>
</cp:coreProperties>
</file>